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74" r:id="rId4"/>
    <p:sldId id="258" r:id="rId5"/>
    <p:sldId id="259" r:id="rId6"/>
    <p:sldId id="266" r:id="rId7"/>
    <p:sldId id="272" r:id="rId8"/>
    <p:sldId id="273" r:id="rId9"/>
    <p:sldId id="275" r:id="rId10"/>
    <p:sldId id="276" r:id="rId11"/>
    <p:sldId id="277" r:id="rId12"/>
    <p:sldId id="279" r:id="rId13"/>
    <p:sldId id="280" r:id="rId14"/>
    <p:sldId id="260" r:id="rId15"/>
    <p:sldId id="261" r:id="rId16"/>
    <p:sldId id="262" r:id="rId17"/>
    <p:sldId id="278" r:id="rId18"/>
    <p:sldId id="263" r:id="rId19"/>
    <p:sldId id="264" r:id="rId20"/>
    <p:sldId id="270" r:id="rId21"/>
    <p:sldId id="271" r:id="rId22"/>
    <p:sldId id="281" r:id="rId23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nee Senes" initials="RS" lastIdx="2" clrIdx="0">
    <p:extLst>
      <p:ext uri="{19B8F6BF-5375-455C-9EA6-DF929625EA0E}">
        <p15:presenceInfo xmlns:p15="http://schemas.microsoft.com/office/powerpoint/2012/main" userId="b662935fec2cbcb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277B2F"/>
    <a:srgbClr val="267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FEE2DF-1749-4716-AFC3-B49585EF9989}" v="26" dt="2019-04-06T14:41:03.3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12" autoAdjust="0"/>
  </p:normalViewPr>
  <p:slideViewPr>
    <p:cSldViewPr snapToGrid="0">
      <p:cViewPr varScale="1">
        <p:scale>
          <a:sx n="108" d="100"/>
          <a:sy n="108" d="100"/>
        </p:scale>
        <p:origin x="65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147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AA7FE92-CD8A-4DE4-BC7B-B36D554E114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6A1735-2145-4A69-9991-529897E4323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08439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BDA27-8AFA-46B4-9D51-AB325B20003D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A726D5-8472-47D9-921D-DD7E05C9600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69E2D3-CC51-4D9C-BD59-234C79D2C27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08439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3C89B6-CB11-44FE-9F39-D3B22E5DF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33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47CFE-B823-4FDA-94F7-8AB3FDEB8EE1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505325"/>
            <a:ext cx="5661025" cy="36877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6EA47-9ACA-4DE0-AF48-E57157F19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202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56EA47-9ACA-4DE0-AF48-E57157F1965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0019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56EA47-9ACA-4DE0-AF48-E57157F1965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8717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56EA47-9ACA-4DE0-AF48-E57157F1965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506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56EA47-9ACA-4DE0-AF48-E57157F1965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884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56EA47-9ACA-4DE0-AF48-E57157F1965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9621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56EA47-9ACA-4DE0-AF48-E57157F1965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00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56EA47-9ACA-4DE0-AF48-E57157F1965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0673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56EA47-9ACA-4DE0-AF48-E57157F1965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9242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56EA47-9ACA-4DE0-AF48-E57157F1965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210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56EA47-9ACA-4DE0-AF48-E57157F1965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2993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56EA47-9ACA-4DE0-AF48-E57157F1965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08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70FFC-882E-4D30-AEA6-3789F3948197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DC3E-1FAF-4823-BA18-80351B105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185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70FFC-882E-4D30-AEA6-3789F3948197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DC3E-1FAF-4823-BA18-80351B105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21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70FFC-882E-4D30-AEA6-3789F3948197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DC3E-1FAF-4823-BA18-80351B105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089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70FFC-882E-4D30-AEA6-3789F3948197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DC3E-1FAF-4823-BA18-80351B105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450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70FFC-882E-4D30-AEA6-3789F3948197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DC3E-1FAF-4823-BA18-80351B105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612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70FFC-882E-4D30-AEA6-3789F3948197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DC3E-1FAF-4823-BA18-80351B105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563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70FFC-882E-4D30-AEA6-3789F3948197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DC3E-1FAF-4823-BA18-80351B105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735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70FFC-882E-4D30-AEA6-3789F3948197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DC3E-1FAF-4823-BA18-80351B105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80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70FFC-882E-4D30-AEA6-3789F3948197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DC3E-1FAF-4823-BA18-80351B105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0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70FFC-882E-4D30-AEA6-3789F3948197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DC3E-1FAF-4823-BA18-80351B105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97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70FFC-882E-4D30-AEA6-3789F3948197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DC3E-1FAF-4823-BA18-80351B105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526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70FFC-882E-4D30-AEA6-3789F3948197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2DC3E-1FAF-4823-BA18-80351B105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92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34239&amp;picture=sailboat-clip-art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ancadadirecta.blogspot.com/2010/01/os-sem-abrigo-antonio-raposo-diz-de-sua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ublicdomainpictures.net/view-image.php?image=34239&amp;picture=sailboat-clip-ar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26635-985B-46D2-803D-AF20652A83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963877"/>
            <a:ext cx="3494362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400" b="1" kern="1200" dirty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Financial Challenges in Mediating a Grey Divorce </a:t>
            </a:r>
            <a:br>
              <a:rPr lang="en-US" sz="4400" b="1" kern="1200" dirty="0">
                <a:solidFill>
                  <a:srgbClr val="008000"/>
                </a:solidFill>
                <a:latin typeface="+mj-lt"/>
                <a:ea typeface="+mj-ea"/>
                <a:cs typeface="+mj-cs"/>
              </a:rPr>
            </a:br>
            <a:r>
              <a:rPr lang="en-US" sz="4400" b="1" kern="1200" dirty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(age 60+)</a:t>
            </a:r>
            <a:br>
              <a:rPr lang="en-US" sz="4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endParaRPr lang="en-US" sz="4400" kern="1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463022-C1F9-460C-9690-6DCCA00702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6031" y="963877"/>
            <a:ext cx="6377769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/>
              <a:t>Renee W. Senes, CDFA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/>
              <a:t>Concord, MA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/>
              <a:t>978-776-6155 </a:t>
            </a:r>
            <a:r>
              <a:rPr lang="en-US" sz="1800" dirty="0"/>
              <a:t>• </a:t>
            </a:r>
            <a:r>
              <a:rPr lang="en-US" dirty="0"/>
              <a:t> 978-621-3661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327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05160-6DC4-465E-B991-1E073ECFB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277B2F"/>
                </a:solidFill>
              </a:rPr>
              <a:t>Separate Pension</a:t>
            </a:r>
          </a:p>
        </p:txBody>
      </p:sp>
      <p:pic>
        <p:nvPicPr>
          <p:cNvPr id="4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0F3616B2-16C1-4A4C-9F33-D10650DC77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13523" y="1651073"/>
            <a:ext cx="1289515" cy="1949267"/>
          </a:xfrm>
        </p:spPr>
      </p:pic>
      <p:pic>
        <p:nvPicPr>
          <p:cNvPr id="6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1F43C77A-BB23-4D65-A209-1B38CDDB7B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292994" y="4231301"/>
            <a:ext cx="1289515" cy="194926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7694FDA-7A45-46B9-86CF-AFF6EFC8F165}"/>
              </a:ext>
            </a:extLst>
          </p:cNvPr>
          <p:cNvSpPr/>
          <p:nvPr/>
        </p:nvSpPr>
        <p:spPr>
          <a:xfrm>
            <a:off x="3048000" y="2137909"/>
            <a:ext cx="6096000" cy="304320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Private employer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benefit assigned can be recalculated based on the alternate payee’s lifetime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Recipient is eligible to receive social security</a:t>
            </a:r>
          </a:p>
        </p:txBody>
      </p:sp>
    </p:spTree>
    <p:extLst>
      <p:ext uri="{BB962C8B-B14F-4D97-AF65-F5344CB8AC3E}">
        <p14:creationId xmlns:p14="http://schemas.microsoft.com/office/powerpoint/2010/main" val="1831751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06082-84FB-4CE3-A5C2-51763533E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rgbClr val="277B2F"/>
                </a:solidFill>
              </a:rPr>
              <a:t>WEP – Windfall Elimination Provision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81B06-8B1B-4C9B-B4E3-EBDDB159C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/>
              <a:t>Case facts</a:t>
            </a:r>
          </a:p>
          <a:p>
            <a:pPr lvl="1"/>
            <a:r>
              <a:rPr lang="en-US" dirty="0"/>
              <a:t>Ward has SS of $34,322</a:t>
            </a:r>
          </a:p>
          <a:p>
            <a:pPr lvl="1"/>
            <a:r>
              <a:rPr lang="en-US" dirty="0"/>
              <a:t>June has a pension worth $50,000 annually</a:t>
            </a:r>
          </a:p>
          <a:p>
            <a:pPr lvl="1"/>
            <a:r>
              <a:rPr lang="en-US" dirty="0"/>
              <a:t>June has her own Social Security from summer employment of $10,000</a:t>
            </a:r>
          </a:p>
          <a:p>
            <a:pPr marL="0" indent="0">
              <a:buNone/>
            </a:pPr>
            <a:r>
              <a:rPr lang="en-US" sz="2400" dirty="0"/>
              <a:t>How much does June get?</a:t>
            </a:r>
          </a:p>
          <a:p>
            <a:pPr marL="0" indent="0">
              <a:buNone/>
            </a:pPr>
            <a:r>
              <a:rPr lang="en-US" sz="2400" dirty="0"/>
              <a:t>WEP – 2019 Maximum WEP reduction</a:t>
            </a:r>
          </a:p>
          <a:p>
            <a:pPr marL="0" indent="0">
              <a:buNone/>
            </a:pPr>
            <a:r>
              <a:rPr lang="en-US" sz="2400" dirty="0"/>
              <a:t>	no more than ½ pension or</a:t>
            </a:r>
          </a:p>
          <a:p>
            <a:pPr marL="0" indent="0">
              <a:buNone/>
            </a:pPr>
            <a:r>
              <a:rPr lang="en-US" sz="2400" dirty="0"/>
              <a:t>	$463 per month</a:t>
            </a:r>
          </a:p>
          <a:p>
            <a:pPr marL="0" indent="0">
              <a:buNone/>
            </a:pPr>
            <a:r>
              <a:rPr lang="en-US" sz="2400" b="1" dirty="0"/>
              <a:t>June’s SS = 4,444.00</a:t>
            </a:r>
          </a:p>
        </p:txBody>
      </p:sp>
    </p:spTree>
    <p:extLst>
      <p:ext uri="{BB962C8B-B14F-4D97-AF65-F5344CB8AC3E}">
        <p14:creationId xmlns:p14="http://schemas.microsoft.com/office/powerpoint/2010/main" val="2195090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173AF-0F46-407B-818F-402FF1C06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8000"/>
                </a:solidFill>
              </a:rPr>
              <a:t>June’s Pension Gets Divided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D5818-25C1-4BB8-8791-E5A10D257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Ward</a:t>
            </a:r>
          </a:p>
          <a:p>
            <a:pPr lvl="1"/>
            <a:r>
              <a:rPr lang="en-US" dirty="0"/>
              <a:t>½ pension		25,000</a:t>
            </a:r>
          </a:p>
          <a:p>
            <a:pPr lvl="1"/>
            <a:r>
              <a:rPr lang="en-US" dirty="0"/>
              <a:t>His SS			34,322</a:t>
            </a:r>
          </a:p>
          <a:p>
            <a:pPr marL="0" indent="0">
              <a:buNone/>
            </a:pPr>
            <a:r>
              <a:rPr lang="en-US" dirty="0"/>
              <a:t>Income						59,322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June</a:t>
            </a:r>
          </a:p>
          <a:p>
            <a:pPr lvl="1"/>
            <a:r>
              <a:rPr lang="en-US" dirty="0"/>
              <a:t>½ pension		25,000</a:t>
            </a:r>
          </a:p>
          <a:p>
            <a:pPr lvl="1"/>
            <a:r>
              <a:rPr lang="en-US" dirty="0"/>
              <a:t>Her SS with WEP	  4,444</a:t>
            </a:r>
          </a:p>
          <a:p>
            <a:pPr marL="0" indent="0">
              <a:buNone/>
            </a:pPr>
            <a:r>
              <a:rPr lang="en-US" dirty="0"/>
              <a:t>Income						29,444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800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E7402-7FE8-452E-9566-278447C10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rgbClr val="008000"/>
                </a:solidFill>
              </a:rPr>
              <a:t>GPO – Government Pension Offset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AEDEB-632E-42E5-98C3-9F8D76185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dirty="0"/>
              <a:t>The GPO reduces the amount of June’s Social Security spouse's, widow's, or widower's benefits by two-thirds of the amount of her own government pension. </a:t>
            </a:r>
          </a:p>
          <a:p>
            <a:pPr marL="0" indent="0">
              <a:buNone/>
            </a:pPr>
            <a:r>
              <a:rPr lang="en-US" sz="2400" dirty="0"/>
              <a:t>Case facts</a:t>
            </a:r>
          </a:p>
          <a:p>
            <a:pPr lvl="1"/>
            <a:r>
              <a:rPr lang="en-US" dirty="0"/>
              <a:t>Ward has SS of $34,322</a:t>
            </a:r>
          </a:p>
          <a:p>
            <a:pPr lvl="1"/>
            <a:r>
              <a:rPr lang="en-US" dirty="0"/>
              <a:t>June has a pension worth $50,000 annually</a:t>
            </a:r>
          </a:p>
          <a:p>
            <a:pPr lvl="1"/>
            <a:r>
              <a:rPr lang="en-US" dirty="0"/>
              <a:t>June has her own Social security from summer employment of $10,000</a:t>
            </a:r>
          </a:p>
          <a:p>
            <a:pPr marL="0" indent="0">
              <a:buNone/>
            </a:pPr>
            <a:r>
              <a:rPr lang="en-US" sz="2400" dirty="0"/>
              <a:t>June may collect ½ of Ward’s SS since it is greater than her own</a:t>
            </a:r>
          </a:p>
          <a:p>
            <a:pPr marL="0" indent="0">
              <a:buNone/>
            </a:pPr>
            <a:r>
              <a:rPr lang="en-US" sz="2400" dirty="0"/>
              <a:t>	17,161 vs. 10,000</a:t>
            </a:r>
          </a:p>
          <a:p>
            <a:pPr marL="0" indent="0">
              <a:buNone/>
            </a:pPr>
            <a:r>
              <a:rPr lang="en-US" sz="2400" dirty="0"/>
              <a:t>GPO offset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b="1" dirty="0"/>
              <a:t>Amount June could collect per month on 	Ward’s SS = $0!!</a:t>
            </a:r>
          </a:p>
        </p:txBody>
      </p:sp>
    </p:spTree>
    <p:extLst>
      <p:ext uri="{BB962C8B-B14F-4D97-AF65-F5344CB8AC3E}">
        <p14:creationId xmlns:p14="http://schemas.microsoft.com/office/powerpoint/2010/main" val="501232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DD241-96A6-4609-B290-DAF652659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8000"/>
                </a:solidFill>
              </a:rPr>
              <a:t>Dividing Assets – Assets as Titled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45B7E04-190D-4A80-B137-47A356A266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2545531"/>
              </p:ext>
            </p:extLst>
          </p:nvPr>
        </p:nvGraphicFramePr>
        <p:xfrm>
          <a:off x="989045" y="1212767"/>
          <a:ext cx="9657183" cy="539869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617753">
                  <a:extLst>
                    <a:ext uri="{9D8B030D-6E8A-4147-A177-3AD203B41FA5}">
                      <a16:colId xmlns:a16="http://schemas.microsoft.com/office/drawing/2014/main" val="447041089"/>
                    </a:ext>
                  </a:extLst>
                </a:gridCol>
                <a:gridCol w="1450069">
                  <a:extLst>
                    <a:ext uri="{9D8B030D-6E8A-4147-A177-3AD203B41FA5}">
                      <a16:colId xmlns:a16="http://schemas.microsoft.com/office/drawing/2014/main" val="1704272594"/>
                    </a:ext>
                  </a:extLst>
                </a:gridCol>
                <a:gridCol w="1539877">
                  <a:extLst>
                    <a:ext uri="{9D8B030D-6E8A-4147-A177-3AD203B41FA5}">
                      <a16:colId xmlns:a16="http://schemas.microsoft.com/office/drawing/2014/main" val="3538806722"/>
                    </a:ext>
                  </a:extLst>
                </a:gridCol>
                <a:gridCol w="1450069">
                  <a:extLst>
                    <a:ext uri="{9D8B030D-6E8A-4147-A177-3AD203B41FA5}">
                      <a16:colId xmlns:a16="http://schemas.microsoft.com/office/drawing/2014/main" val="2101812786"/>
                    </a:ext>
                  </a:extLst>
                </a:gridCol>
                <a:gridCol w="1194768">
                  <a:extLst>
                    <a:ext uri="{9D8B030D-6E8A-4147-A177-3AD203B41FA5}">
                      <a16:colId xmlns:a16="http://schemas.microsoft.com/office/drawing/2014/main" val="1650328894"/>
                    </a:ext>
                  </a:extLst>
                </a:gridCol>
                <a:gridCol w="404647">
                  <a:extLst>
                    <a:ext uri="{9D8B030D-6E8A-4147-A177-3AD203B41FA5}">
                      <a16:colId xmlns:a16="http://schemas.microsoft.com/office/drawing/2014/main" val="2097136976"/>
                    </a:ext>
                  </a:extLst>
                </a:gridCol>
              </a:tblGrid>
              <a:tr h="28315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Asset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Husband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Wife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Total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0532085"/>
                  </a:ext>
                </a:extLst>
              </a:tr>
              <a:tr h="28315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Real Property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30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0452941"/>
                  </a:ext>
                </a:extLst>
              </a:tr>
              <a:tr h="28315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 Marital Home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495,000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4413092"/>
                  </a:ext>
                </a:extLst>
              </a:tr>
              <a:tr h="28315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    value: 495,000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30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407709"/>
                  </a:ext>
                </a:extLst>
              </a:tr>
              <a:tr h="28315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    mtg:   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30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3952321"/>
                  </a:ext>
                </a:extLst>
              </a:tr>
              <a:tr h="28315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Condo for Wife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30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9697386"/>
                  </a:ext>
                </a:extLst>
              </a:tr>
              <a:tr h="28315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    value: 400,000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200,000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30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4424715"/>
                  </a:ext>
                </a:extLst>
              </a:tr>
              <a:tr h="28315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    mtg:   200,000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30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9504834"/>
                  </a:ext>
                </a:extLst>
              </a:tr>
              <a:tr h="28315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30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8176778"/>
                  </a:ext>
                </a:extLst>
              </a:tr>
              <a:tr h="28315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Non-Retirement Assets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30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733543"/>
                  </a:ext>
                </a:extLst>
              </a:tr>
              <a:tr h="30190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Brokerage Account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8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50,000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8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50,000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8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0282980"/>
                  </a:ext>
                </a:extLst>
              </a:tr>
              <a:tr h="28315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8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8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8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5695229"/>
                  </a:ext>
                </a:extLst>
              </a:tr>
              <a:tr h="28315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Retirement Assets (Retirement)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30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69847"/>
                  </a:ext>
                </a:extLst>
              </a:tr>
              <a:tr h="28315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Rollover IRA-H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950,000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30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3379531"/>
                  </a:ext>
                </a:extLst>
              </a:tr>
              <a:tr h="28315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IRA-W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120,000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30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1980875"/>
                  </a:ext>
                </a:extLst>
              </a:tr>
              <a:tr h="28315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30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6580963"/>
                  </a:ext>
                </a:extLst>
              </a:tr>
              <a:tr h="28315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TOTAL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1,495,000</a:t>
                      </a:r>
                      <a:endParaRPr lang="en-US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370,000</a:t>
                      </a:r>
                      <a:endParaRPr lang="en-US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baseline="30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2654252"/>
                  </a:ext>
                </a:extLst>
              </a:tr>
              <a:tr h="28315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Equalization Payment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(562,500)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562,500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baseline="30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7193038"/>
                  </a:ext>
                </a:extLst>
              </a:tr>
              <a:tr h="28315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Assets Divided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932,500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932,500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baseline="30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7652727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C9E40D72-86B3-4CC6-A8D0-ED7190C54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214899" y="52147"/>
            <a:ext cx="1398803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r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r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r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r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r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r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r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r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r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Assets as Titled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Graphic 8" descr="Scales of Justice">
            <a:extLst>
              <a:ext uri="{FF2B5EF4-FFF2-40B4-BE49-F238E27FC236}">
                <a16:creationId xmlns:a16="http://schemas.microsoft.com/office/drawing/2014/main" id="{699D5FEC-E9BB-4F99-8676-22A4291C1E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60906" y="17525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6319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83A80-98FA-4C72-BE37-CBDA3CABF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1988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8000"/>
                </a:solidFill>
              </a:rPr>
              <a:t>Dividing Assets – Equalized with Retirement </a:t>
            </a:r>
          </a:p>
        </p:txBody>
      </p:sp>
      <p:graphicFrame>
        <p:nvGraphicFramePr>
          <p:cNvPr id="19" name="Content Placeholder 18">
            <a:extLst>
              <a:ext uri="{FF2B5EF4-FFF2-40B4-BE49-F238E27FC236}">
                <a16:creationId xmlns:a16="http://schemas.microsoft.com/office/drawing/2014/main" id="{86658536-1961-4017-A3BC-10CC780F06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4853853"/>
              </p:ext>
            </p:extLst>
          </p:nvPr>
        </p:nvGraphicFramePr>
        <p:xfrm>
          <a:off x="951722" y="1074198"/>
          <a:ext cx="9293288" cy="549507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484982">
                  <a:extLst>
                    <a:ext uri="{9D8B030D-6E8A-4147-A177-3AD203B41FA5}">
                      <a16:colId xmlns:a16="http://schemas.microsoft.com/office/drawing/2014/main" val="4234691419"/>
                    </a:ext>
                  </a:extLst>
                </a:gridCol>
                <a:gridCol w="1394576">
                  <a:extLst>
                    <a:ext uri="{9D8B030D-6E8A-4147-A177-3AD203B41FA5}">
                      <a16:colId xmlns:a16="http://schemas.microsoft.com/office/drawing/2014/main" val="3379837370"/>
                    </a:ext>
                  </a:extLst>
                </a:gridCol>
                <a:gridCol w="1480949">
                  <a:extLst>
                    <a:ext uri="{9D8B030D-6E8A-4147-A177-3AD203B41FA5}">
                      <a16:colId xmlns:a16="http://schemas.microsoft.com/office/drawing/2014/main" val="4281643700"/>
                    </a:ext>
                  </a:extLst>
                </a:gridCol>
                <a:gridCol w="1394576">
                  <a:extLst>
                    <a:ext uri="{9D8B030D-6E8A-4147-A177-3AD203B41FA5}">
                      <a16:colId xmlns:a16="http://schemas.microsoft.com/office/drawing/2014/main" val="2141192841"/>
                    </a:ext>
                  </a:extLst>
                </a:gridCol>
                <a:gridCol w="1149045">
                  <a:extLst>
                    <a:ext uri="{9D8B030D-6E8A-4147-A177-3AD203B41FA5}">
                      <a16:colId xmlns:a16="http://schemas.microsoft.com/office/drawing/2014/main" val="2890312746"/>
                    </a:ext>
                  </a:extLst>
                </a:gridCol>
                <a:gridCol w="389160">
                  <a:extLst>
                    <a:ext uri="{9D8B030D-6E8A-4147-A177-3AD203B41FA5}">
                      <a16:colId xmlns:a16="http://schemas.microsoft.com/office/drawing/2014/main" val="2365202628"/>
                    </a:ext>
                  </a:extLst>
                </a:gridCol>
              </a:tblGrid>
              <a:tr h="445969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Asset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Husband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Wife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7421664"/>
                  </a:ext>
                </a:extLst>
              </a:tr>
              <a:tr h="216876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Real Property</a:t>
                      </a:r>
                      <a:endParaRPr lang="en-US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30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8638231"/>
                  </a:ext>
                </a:extLst>
              </a:tr>
              <a:tr h="449245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Marital Home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495,000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3717513"/>
                  </a:ext>
                </a:extLst>
              </a:tr>
              <a:tr h="258600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value: 495,000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30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663092"/>
                  </a:ext>
                </a:extLst>
              </a:tr>
              <a:tr h="258600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mtg:   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30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601378"/>
                  </a:ext>
                </a:extLst>
              </a:tr>
              <a:tr h="258600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Condo for Wife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30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1887283"/>
                  </a:ext>
                </a:extLst>
              </a:tr>
              <a:tr h="258600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value: 400,000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200,000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30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4894583"/>
                  </a:ext>
                </a:extLst>
              </a:tr>
              <a:tr h="258600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mtg:   200,000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30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7854586"/>
                  </a:ext>
                </a:extLst>
              </a:tr>
              <a:tr h="258600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30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6708320"/>
                  </a:ext>
                </a:extLst>
              </a:tr>
              <a:tr h="449245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Non-Retirement Assets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30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4341043"/>
                  </a:ext>
                </a:extLst>
              </a:tr>
              <a:tr h="258600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Brokerage Account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8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8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50,000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8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6119588"/>
                  </a:ext>
                </a:extLst>
              </a:tr>
              <a:tr h="258600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8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8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8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7458001"/>
                  </a:ext>
                </a:extLst>
              </a:tr>
              <a:tr h="449245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Retirement Assets (Retirement)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30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1695692"/>
                  </a:ext>
                </a:extLst>
              </a:tr>
              <a:tr h="449245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Rollover IRA-H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highlight>
                            <a:srgbClr val="FFFF00"/>
                          </a:highlight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387,500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562,500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950,000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30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9461734"/>
                  </a:ext>
                </a:extLst>
              </a:tr>
              <a:tr h="258600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IRA-W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120,000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30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0405561"/>
                  </a:ext>
                </a:extLst>
              </a:tr>
              <a:tr h="258600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30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9549048"/>
                  </a:ext>
                </a:extLst>
              </a:tr>
              <a:tr h="449245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932,500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932,500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baseline="30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192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4598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C3607-6A87-43CD-840F-2AC72B8EB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898" y="-292963"/>
            <a:ext cx="10514901" cy="1983651"/>
          </a:xfrm>
        </p:spPr>
        <p:txBody>
          <a:bodyPr/>
          <a:lstStyle/>
          <a:p>
            <a:r>
              <a:rPr lang="en-US" b="1" dirty="0">
                <a:solidFill>
                  <a:srgbClr val="008000"/>
                </a:solidFill>
              </a:rPr>
              <a:t>Dividing Assets – Using a Mortgage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4E6F45E-1ED4-4750-9AE1-4144B7C049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1208560"/>
              </p:ext>
            </p:extLst>
          </p:nvPr>
        </p:nvGraphicFramePr>
        <p:xfrm>
          <a:off x="970383" y="1352939"/>
          <a:ext cx="9890449" cy="5094158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708919">
                  <a:extLst>
                    <a:ext uri="{9D8B030D-6E8A-4147-A177-3AD203B41FA5}">
                      <a16:colId xmlns:a16="http://schemas.microsoft.com/office/drawing/2014/main" val="1509469429"/>
                    </a:ext>
                  </a:extLst>
                </a:gridCol>
                <a:gridCol w="1484187">
                  <a:extLst>
                    <a:ext uri="{9D8B030D-6E8A-4147-A177-3AD203B41FA5}">
                      <a16:colId xmlns:a16="http://schemas.microsoft.com/office/drawing/2014/main" val="1635486354"/>
                    </a:ext>
                  </a:extLst>
                </a:gridCol>
                <a:gridCol w="1576109">
                  <a:extLst>
                    <a:ext uri="{9D8B030D-6E8A-4147-A177-3AD203B41FA5}">
                      <a16:colId xmlns:a16="http://schemas.microsoft.com/office/drawing/2014/main" val="1314025675"/>
                    </a:ext>
                  </a:extLst>
                </a:gridCol>
                <a:gridCol w="1484187">
                  <a:extLst>
                    <a:ext uri="{9D8B030D-6E8A-4147-A177-3AD203B41FA5}">
                      <a16:colId xmlns:a16="http://schemas.microsoft.com/office/drawing/2014/main" val="2372463851"/>
                    </a:ext>
                  </a:extLst>
                </a:gridCol>
                <a:gridCol w="1222880">
                  <a:extLst>
                    <a:ext uri="{9D8B030D-6E8A-4147-A177-3AD203B41FA5}">
                      <a16:colId xmlns:a16="http://schemas.microsoft.com/office/drawing/2014/main" val="216941409"/>
                    </a:ext>
                  </a:extLst>
                </a:gridCol>
                <a:gridCol w="414167">
                  <a:extLst>
                    <a:ext uri="{9D8B030D-6E8A-4147-A177-3AD203B41FA5}">
                      <a16:colId xmlns:a16="http://schemas.microsoft.com/office/drawing/2014/main" val="1563195659"/>
                    </a:ext>
                  </a:extLst>
                </a:gridCol>
              </a:tblGrid>
              <a:tr h="230599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Asset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Husband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Wife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Total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3696305"/>
                  </a:ext>
                </a:extLst>
              </a:tr>
              <a:tr h="230599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Real Property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30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9744963"/>
                  </a:ext>
                </a:extLst>
              </a:tr>
              <a:tr h="230599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 Marital Home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495,000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6224645"/>
                  </a:ext>
                </a:extLst>
              </a:tr>
              <a:tr h="230599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    value: 495,000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30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998094"/>
                  </a:ext>
                </a:extLst>
              </a:tr>
              <a:tr h="230599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    mtg:   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30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6043970"/>
                  </a:ext>
                </a:extLst>
              </a:tr>
              <a:tr h="230599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Condo for Wife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30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3128877"/>
                  </a:ext>
                </a:extLst>
              </a:tr>
              <a:tr h="230599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    value: 400,000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200,000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30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2136619"/>
                  </a:ext>
                </a:extLst>
              </a:tr>
              <a:tr h="230599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    mtg:   200,000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30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654033"/>
                  </a:ext>
                </a:extLst>
              </a:tr>
              <a:tr h="230599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30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609209"/>
                  </a:ext>
                </a:extLst>
              </a:tr>
              <a:tr h="230599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Non-Retirement Assets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30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6139229"/>
                  </a:ext>
                </a:extLst>
              </a:tr>
              <a:tr h="230599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Brokerage Account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8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50,000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8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50,000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8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2187316"/>
                  </a:ext>
                </a:extLst>
              </a:tr>
              <a:tr h="230599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Cash from Mortgage or HELOC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8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8000"/>
                          </a:solidFill>
                          <a:effectLst/>
                          <a:highlight>
                            <a:srgbClr val="FFFF00"/>
                          </a:highlight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200,000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8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716252"/>
                  </a:ext>
                </a:extLst>
              </a:tr>
              <a:tr h="230599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8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8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8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30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8930765"/>
                  </a:ext>
                </a:extLst>
              </a:tr>
              <a:tr h="230599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Retirement Assets (Retirement)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30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9924934"/>
                  </a:ext>
                </a:extLst>
              </a:tr>
              <a:tr h="230599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Rollover IRA-H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highlight>
                            <a:srgbClr val="FFFF00"/>
                          </a:highlight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587,500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362,500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30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7746700"/>
                  </a:ext>
                </a:extLst>
              </a:tr>
              <a:tr h="230599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IRA-W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120,000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30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0477773"/>
                  </a:ext>
                </a:extLst>
              </a:tr>
              <a:tr h="230599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30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5013508"/>
                  </a:ext>
                </a:extLst>
              </a:tr>
              <a:tr h="230599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New Mortgage or HELOC Debt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highlight>
                            <a:srgbClr val="FFFF00"/>
                          </a:highlight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(200,000)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30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6957060"/>
                  </a:ext>
                </a:extLst>
              </a:tr>
              <a:tr h="230599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TOTAL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932,500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932,500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baseline="30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6109496"/>
                  </a:ext>
                </a:extLst>
              </a:tr>
              <a:tr h="230599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Equalization Payment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baseline="30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1897034"/>
                  </a:ext>
                </a:extLst>
              </a:tr>
              <a:tr h="230599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Assets Divided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932,500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932,500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baseline="30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431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3176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3121E-84EC-4292-ACAA-2B6187098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rgbClr val="277B2F"/>
                </a:solidFill>
              </a:rPr>
              <a:t>WHAT THE HECK IS A HECM?</a:t>
            </a:r>
            <a:br>
              <a:rPr lang="en-US" b="1" dirty="0">
                <a:solidFill>
                  <a:srgbClr val="277B2F"/>
                </a:solidFill>
              </a:rPr>
            </a:br>
            <a:endParaRPr lang="en-US" b="1" dirty="0">
              <a:solidFill>
                <a:srgbClr val="277B2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A927E-07F0-4AB2-8B5D-FB70BEA5A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200" dirty="0"/>
              <a:t>Home Equity Conversion Mortgage a/k/a Reverse Mortgage</a:t>
            </a:r>
          </a:p>
          <a:p>
            <a:pPr marL="0" indent="0">
              <a:buNone/>
            </a:pPr>
            <a:r>
              <a:rPr lang="en-US" sz="2200" dirty="0"/>
              <a:t> </a:t>
            </a:r>
          </a:p>
          <a:p>
            <a:pPr marL="0" indent="0">
              <a:buNone/>
            </a:pPr>
            <a:r>
              <a:rPr lang="en-US" sz="2200" dirty="0"/>
              <a:t>Eligibility</a:t>
            </a:r>
          </a:p>
          <a:p>
            <a:pPr lvl="1"/>
            <a:r>
              <a:rPr lang="en-US" sz="2200" dirty="0"/>
              <a:t>the youngest borrower on title must be at least 62 years old, </a:t>
            </a:r>
          </a:p>
          <a:p>
            <a:pPr lvl="1"/>
            <a:r>
              <a:rPr lang="en-US" sz="2200" dirty="0"/>
              <a:t>live in the home as their primary residence and </a:t>
            </a:r>
          </a:p>
          <a:p>
            <a:pPr lvl="1"/>
            <a:r>
              <a:rPr lang="en-US" sz="2200" dirty="0"/>
              <a:t>have sufficient home equity. </a:t>
            </a:r>
          </a:p>
          <a:p>
            <a:pPr marL="0" indent="0">
              <a:buNone/>
            </a:pPr>
            <a:r>
              <a:rPr lang="en-US" sz="2200" dirty="0"/>
              <a:t>Borrowers must be able to pay real estate taxes and insurance</a:t>
            </a:r>
          </a:p>
          <a:p>
            <a:pPr marL="0" indent="0">
              <a:buNone/>
            </a:pPr>
            <a:r>
              <a:rPr lang="en-US" sz="2200" dirty="0"/>
              <a:t>Income is not taxable and is not included in AGI therefore does not affect Medicare or SS</a:t>
            </a:r>
          </a:p>
        </p:txBody>
      </p:sp>
    </p:spTree>
    <p:extLst>
      <p:ext uri="{BB962C8B-B14F-4D97-AF65-F5344CB8AC3E}">
        <p14:creationId xmlns:p14="http://schemas.microsoft.com/office/powerpoint/2010/main" val="39910213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C906C-47C1-49D0-BDCA-B303A045E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rgbClr val="008000"/>
                </a:solidFill>
              </a:rPr>
              <a:t>Required Minimum Distributions</a:t>
            </a:r>
            <a:br>
              <a:rPr lang="en-US" b="1" dirty="0">
                <a:solidFill>
                  <a:srgbClr val="008000"/>
                </a:solidFill>
              </a:rPr>
            </a:br>
            <a:r>
              <a:rPr lang="en-US" b="1" dirty="0">
                <a:solidFill>
                  <a:srgbClr val="008000"/>
                </a:solidFill>
              </a:rPr>
              <a:t>or</a:t>
            </a:r>
            <a:br>
              <a:rPr lang="en-US" b="1" dirty="0">
                <a:solidFill>
                  <a:srgbClr val="008000"/>
                </a:solidFill>
              </a:rPr>
            </a:br>
            <a:r>
              <a:rPr lang="en-US" b="1" dirty="0">
                <a:solidFill>
                  <a:srgbClr val="008000"/>
                </a:solidFill>
              </a:rPr>
              <a:t> RMD(</a:t>
            </a:r>
            <a:r>
              <a:rPr lang="en-US" b="1" dirty="0" err="1">
                <a:solidFill>
                  <a:srgbClr val="008000"/>
                </a:solidFill>
              </a:rPr>
              <a:t>ont</a:t>
            </a:r>
            <a:r>
              <a:rPr lang="en-US" b="1" dirty="0">
                <a:solidFill>
                  <a:srgbClr val="008000"/>
                </a:solidFill>
              </a:rPr>
              <a:t>’)s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24C74-D916-4085-84EA-1F465B39D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/>
              <a:t>Scenario: 	</a:t>
            </a:r>
          </a:p>
          <a:p>
            <a:pPr lvl="1"/>
            <a:r>
              <a:rPr lang="en-US" dirty="0"/>
              <a:t>Ward and June get divorced at the end of 2017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In 2018, per their agreement, Ward transfers ½ of his IRA assets to June in a nontaxable, custodian to custodian transfer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In 2018, Ward turns 70 ½ and has to take his 1</a:t>
            </a:r>
            <a:r>
              <a:rPr lang="en-US" baseline="30000" dirty="0"/>
              <a:t>st</a:t>
            </a:r>
            <a:r>
              <a:rPr lang="en-US" dirty="0"/>
              <a:t> RMD.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 algn="ctr">
              <a:buNone/>
            </a:pPr>
            <a:r>
              <a:rPr lang="en-US" dirty="0"/>
              <a:t>	What’s the problem?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063031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C4D6A-8470-48CA-B228-43B8DAA87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Who Pays the Taxes?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FD646-5527-48D3-A563-7EF5712C6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505494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Ward’s RMD is based on the balance in his account on December 31, 2017 when he still had $2,000,000</a:t>
            </a:r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E71955D-FDFC-43C7-802C-C1DBCD3D56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756862"/>
              </p:ext>
            </p:extLst>
          </p:nvPr>
        </p:nvGraphicFramePr>
        <p:xfrm>
          <a:off x="4460034" y="1546577"/>
          <a:ext cx="7083035" cy="4109154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1621103">
                  <a:extLst>
                    <a:ext uri="{9D8B030D-6E8A-4147-A177-3AD203B41FA5}">
                      <a16:colId xmlns:a16="http://schemas.microsoft.com/office/drawing/2014/main" val="1570928888"/>
                    </a:ext>
                  </a:extLst>
                </a:gridCol>
                <a:gridCol w="1705587">
                  <a:extLst>
                    <a:ext uri="{9D8B030D-6E8A-4147-A177-3AD203B41FA5}">
                      <a16:colId xmlns:a16="http://schemas.microsoft.com/office/drawing/2014/main" val="2109476021"/>
                    </a:ext>
                  </a:extLst>
                </a:gridCol>
                <a:gridCol w="2364552">
                  <a:extLst>
                    <a:ext uri="{9D8B030D-6E8A-4147-A177-3AD203B41FA5}">
                      <a16:colId xmlns:a16="http://schemas.microsoft.com/office/drawing/2014/main" val="3526102839"/>
                    </a:ext>
                  </a:extLst>
                </a:gridCol>
                <a:gridCol w="1391793">
                  <a:extLst>
                    <a:ext uri="{9D8B030D-6E8A-4147-A177-3AD203B41FA5}">
                      <a16:colId xmlns:a16="http://schemas.microsoft.com/office/drawing/2014/main" val="737035444"/>
                    </a:ext>
                  </a:extLst>
                </a:gridCol>
              </a:tblGrid>
              <a:tr h="64277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2017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661" marR="8266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2018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661" marR="8266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2018 RMD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661" marR="8266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Federal Tax Due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661" marR="82661" marT="0" marB="0"/>
                </a:tc>
                <a:extLst>
                  <a:ext uri="{0D108BD9-81ED-4DB2-BD59-A6C34878D82A}">
                    <a16:rowId xmlns:a16="http://schemas.microsoft.com/office/drawing/2014/main" val="876340861"/>
                  </a:ext>
                </a:extLst>
              </a:tr>
              <a:tr h="64277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Ward’s IRA has 2,000,000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661" marR="8266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Ward’s IRA has 1,000,000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661" marR="8266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RMD based on 2,000,000 is 72,993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661" marR="8266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9,358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661" marR="82661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6313625"/>
                  </a:ext>
                </a:extLst>
              </a:tr>
              <a:tr h="35582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661" marR="82661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661" marR="82661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661" marR="82661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661" marR="82661" marT="0" marB="0"/>
                </a:tc>
                <a:extLst>
                  <a:ext uri="{0D108BD9-81ED-4DB2-BD59-A6C34878D82A}">
                    <a16:rowId xmlns:a16="http://schemas.microsoft.com/office/drawing/2014/main" val="476992705"/>
                  </a:ext>
                </a:extLst>
              </a:tr>
              <a:tr h="64277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June’s IRA has 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661" marR="8266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June’s IRA has 1,000,000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661" marR="8266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RMD based on 0 is 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661" marR="8266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661" marR="82661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4267443"/>
                  </a:ext>
                </a:extLst>
              </a:tr>
              <a:tr h="35582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661" marR="82661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661" marR="82661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661" marR="82661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661" marR="82661" marT="0" marB="0"/>
                </a:tc>
                <a:extLst>
                  <a:ext uri="{0D108BD9-81ED-4DB2-BD59-A6C34878D82A}">
                    <a16:rowId xmlns:a16="http://schemas.microsoft.com/office/drawing/2014/main" val="1765507851"/>
                  </a:ext>
                </a:extLst>
              </a:tr>
              <a:tr h="64277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661" marR="8266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661" marR="8266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RMD based on 1,000,000 is 36,496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661" marR="8266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2,749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661" marR="82661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7962331"/>
                  </a:ext>
                </a:extLst>
              </a:tr>
              <a:tr h="41321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661" marR="82661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661" marR="82661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661" marR="82661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661" marR="82661" marT="0" marB="0"/>
                </a:tc>
                <a:extLst>
                  <a:ext uri="{0D108BD9-81ED-4DB2-BD59-A6C34878D82A}">
                    <a16:rowId xmlns:a16="http://schemas.microsoft.com/office/drawing/2014/main" val="2089833206"/>
                  </a:ext>
                </a:extLst>
              </a:tr>
              <a:tr h="41321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661" marR="8266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661" marR="8266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Difference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661" marR="8266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6,609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661" marR="82661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7867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7994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0ADCA-53D4-4278-9556-C97EC5E59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rgbClr val="008000"/>
                </a:solidFill>
              </a:rPr>
              <a:t>Alimony and Social Security – What’s Your FRA?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D993A700-F388-478B-A333-4C04E39E1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lvl="0"/>
            <a:r>
              <a:rPr lang="en-US" sz="2400" dirty="0"/>
              <a:t>For those born from 1943 to 1954, full retirement is age 66. </a:t>
            </a:r>
          </a:p>
          <a:p>
            <a:pPr lvl="0"/>
            <a:r>
              <a:rPr lang="en-US" sz="2400" dirty="0"/>
              <a:t>If you were born in 1960 or later, full retirement is age 67.</a:t>
            </a:r>
          </a:p>
          <a:p>
            <a:pPr lvl="0"/>
            <a:r>
              <a:rPr lang="en-US" sz="2400" dirty="0"/>
              <a:t>And for those in between – what happens? </a:t>
            </a:r>
          </a:p>
          <a:p>
            <a:pPr marL="0" lvl="0" indent="0">
              <a:buNone/>
            </a:pPr>
            <a:r>
              <a:rPr lang="en-US" sz="2400" dirty="0"/>
              <a:t>	1955, FRA is 66 and 2 months</a:t>
            </a:r>
          </a:p>
          <a:p>
            <a:pPr marL="0" lvl="0" indent="0">
              <a:buNone/>
            </a:pPr>
            <a:r>
              <a:rPr lang="en-US" sz="2400" dirty="0"/>
              <a:t>	1956, FRA is 66 and 4 months</a:t>
            </a:r>
          </a:p>
          <a:p>
            <a:pPr marL="0" lvl="0" indent="0">
              <a:buNone/>
            </a:pPr>
            <a:r>
              <a:rPr lang="en-US" sz="2400" dirty="0"/>
              <a:t>	1957, FRA is 66 and 6 months</a:t>
            </a:r>
          </a:p>
          <a:p>
            <a:pPr marL="0" lvl="0" indent="0">
              <a:buNone/>
            </a:pPr>
            <a:r>
              <a:rPr lang="en-US" sz="2400" dirty="0"/>
              <a:t>	1958, FRA is 66 and 8 months</a:t>
            </a:r>
          </a:p>
          <a:p>
            <a:pPr marL="0" lvl="0" indent="0">
              <a:buNone/>
            </a:pPr>
            <a:r>
              <a:rPr lang="en-US" sz="2400" dirty="0"/>
              <a:t>	1959, FRA is 66 and 10 months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934527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73666-CB17-4DCC-89C1-1790D8A32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8000"/>
                </a:solidFill>
              </a:rPr>
              <a:t>Health Insurance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267AF-1246-4747-9640-EB9B811C0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Example:		Ward decides to retire at age 66. He is 					Medicare eligible however June is not for several 				more years. </a:t>
            </a:r>
          </a:p>
          <a:p>
            <a:pPr marL="0" indent="0">
              <a:buNone/>
            </a:pPr>
            <a:endParaRPr lang="en-US" dirty="0"/>
          </a:p>
          <a:p>
            <a:pPr lvl="6"/>
            <a:r>
              <a:rPr lang="en-US" sz="2000" dirty="0"/>
              <a:t>How will June obtain health insurance coverage? </a:t>
            </a:r>
          </a:p>
          <a:p>
            <a:pPr lvl="6"/>
            <a:r>
              <a:rPr lang="en-US" sz="2000" dirty="0"/>
              <a:t>What will it cost and </a:t>
            </a:r>
          </a:p>
          <a:p>
            <a:pPr lvl="6"/>
            <a:r>
              <a:rPr lang="en-US" sz="2000" dirty="0"/>
              <a:t>Who will pay for the coverage?</a:t>
            </a:r>
          </a:p>
          <a:p>
            <a:pPr lvl="6"/>
            <a:r>
              <a:rPr lang="en-US" sz="2000" dirty="0"/>
              <a:t>Will 36 months of COBRA be sufficient</a:t>
            </a:r>
          </a:p>
          <a:p>
            <a:pPr lvl="6"/>
            <a:r>
              <a:rPr lang="en-US" sz="2000" dirty="0"/>
              <a:t>The Massachusetts Health Connector</a:t>
            </a:r>
          </a:p>
          <a:p>
            <a:pPr marL="2743200" lvl="6" indent="0">
              <a:buNone/>
            </a:pPr>
            <a:r>
              <a:rPr lang="en-US" sz="2000" dirty="0"/>
              <a:t>	https://mahealthconnector.optum.com/individual/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3089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1FD46-F9A1-4AD9-9079-E5353BCCD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8000"/>
                </a:solidFill>
              </a:rPr>
              <a:t>Life Insurance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18E57-1F70-4D7B-B126-1D2CEBDD2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Check on insurability before you get divorced!!!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Alternatives if uninsurable:</a:t>
            </a:r>
          </a:p>
          <a:p>
            <a:pPr lvl="1"/>
            <a:r>
              <a:rPr lang="en-US" dirty="0"/>
              <a:t>	</a:t>
            </a:r>
            <a:r>
              <a:rPr lang="en-US" sz="2000" dirty="0"/>
              <a:t>IRA beneficiary</a:t>
            </a:r>
          </a:p>
          <a:p>
            <a:pPr lvl="1"/>
            <a:r>
              <a:rPr lang="en-US" sz="2000" dirty="0"/>
              <a:t>	Annuity</a:t>
            </a:r>
          </a:p>
          <a:p>
            <a:pPr lvl="1"/>
            <a:r>
              <a:rPr lang="en-US" sz="2000" dirty="0"/>
              <a:t>	Claim against estate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/>
              <a:t>These will have different tax implications than life insurance which will need to be addressed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1746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13A3A-9B8A-41F9-A96F-71206261F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 fontScale="90000"/>
          </a:bodyPr>
          <a:lstStyle/>
          <a:p>
            <a:pPr algn="r"/>
            <a:br>
              <a:rPr lang="en-US" dirty="0">
                <a:solidFill>
                  <a:srgbClr val="277B2F"/>
                </a:solidFill>
              </a:rPr>
            </a:br>
            <a:r>
              <a:rPr lang="en-US" dirty="0">
                <a:solidFill>
                  <a:srgbClr val="277B2F"/>
                </a:solidFill>
              </a:rPr>
              <a:t>		</a:t>
            </a:r>
            <a:br>
              <a:rPr lang="en-US" dirty="0"/>
            </a:br>
            <a:r>
              <a:rPr lang="en-US" b="1" dirty="0">
                <a:solidFill>
                  <a:srgbClr val="277B2F"/>
                </a:solidFill>
              </a:rPr>
              <a:t>Financial Challenges in Mediating a Grey Divorce </a:t>
            </a:r>
            <a:br>
              <a:rPr lang="en-US" b="1" dirty="0">
                <a:solidFill>
                  <a:srgbClr val="277B2F"/>
                </a:solidFill>
              </a:rPr>
            </a:br>
            <a:r>
              <a:rPr lang="en-US" b="1" dirty="0">
                <a:solidFill>
                  <a:srgbClr val="277B2F"/>
                </a:solidFill>
              </a:rPr>
              <a:t>(age 60+)</a:t>
            </a:r>
            <a:br>
              <a:rPr lang="en-US" dirty="0">
                <a:solidFill>
                  <a:schemeClr val="accent1"/>
                </a:solidFill>
              </a:rPr>
            </a:br>
            <a:br>
              <a:rPr lang="en-US" dirty="0">
                <a:solidFill>
                  <a:schemeClr val="accent1"/>
                </a:solidFill>
              </a:rPr>
            </a:br>
            <a:br>
              <a:rPr lang="en-US" dirty="0"/>
            </a:b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BB224-2D43-4274-9C81-00F1D6C91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dirty="0"/>
              <a:t>Renee W. Senes, CDFA</a:t>
            </a:r>
          </a:p>
          <a:p>
            <a:r>
              <a:rPr lang="en-US" sz="2400" dirty="0"/>
              <a:t>Concord, MA</a:t>
            </a:r>
          </a:p>
          <a:p>
            <a:r>
              <a:rPr lang="en-US" sz="2400" dirty="0"/>
              <a:t>978-776-6155 </a:t>
            </a:r>
            <a:r>
              <a:rPr lang="en-US" sz="1800" dirty="0"/>
              <a:t>• </a:t>
            </a:r>
            <a:r>
              <a:rPr lang="en-US" sz="2400" dirty="0"/>
              <a:t> 978-621-3661</a:t>
            </a:r>
          </a:p>
          <a:p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9D5209F-0404-4D98-BE3A-512D1E4103EE}"/>
              </a:ext>
            </a:extLst>
          </p:cNvPr>
          <p:cNvSpPr/>
          <p:nvPr/>
        </p:nvSpPr>
        <p:spPr>
          <a:xfrm>
            <a:off x="3048000" y="29673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br>
              <a:rPr lang="en-US" dirty="0">
                <a:solidFill>
                  <a:schemeClr val="accent1"/>
                </a:solidFill>
              </a:rPr>
            </a:b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37AEDB-03A1-4E72-AAB8-5FF9CEA17D57}"/>
              </a:ext>
            </a:extLst>
          </p:cNvPr>
          <p:cNvSpPr/>
          <p:nvPr/>
        </p:nvSpPr>
        <p:spPr>
          <a:xfrm>
            <a:off x="4976031" y="856241"/>
            <a:ext cx="49452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Discussion and Questions</a:t>
            </a:r>
          </a:p>
        </p:txBody>
      </p:sp>
    </p:spTree>
    <p:extLst>
      <p:ext uri="{BB962C8B-B14F-4D97-AF65-F5344CB8AC3E}">
        <p14:creationId xmlns:p14="http://schemas.microsoft.com/office/powerpoint/2010/main" val="2759463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DBA0F-D088-4ABF-8834-CCD91B470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SS FRA Breakdown for Over Age 60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5E2A1-A1C0-4848-BA6D-4FBC79AD9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/>
              <a:t>	Year			Age in 2019		SS FRA Ending Alimony</a:t>
            </a:r>
          </a:p>
          <a:p>
            <a:pPr marL="0" indent="0">
              <a:buNone/>
            </a:pPr>
            <a:r>
              <a:rPr lang="en-US" sz="2400"/>
              <a:t>	1960 or later		59			67</a:t>
            </a:r>
          </a:p>
          <a:p>
            <a:pPr marL="0" indent="0">
              <a:buNone/>
            </a:pPr>
            <a:r>
              <a:rPr lang="en-US" sz="2400"/>
              <a:t>→	1959				60			66 and 10 months</a:t>
            </a:r>
          </a:p>
          <a:p>
            <a:pPr marL="0" indent="0">
              <a:buNone/>
            </a:pPr>
            <a:r>
              <a:rPr lang="en-US" sz="2400"/>
              <a:t>	1958				61			66 and 8 months</a:t>
            </a:r>
          </a:p>
          <a:p>
            <a:pPr marL="0" indent="0">
              <a:buNone/>
            </a:pPr>
            <a:r>
              <a:rPr lang="en-US" sz="2400"/>
              <a:t>	1957				62			66 and 6 months</a:t>
            </a:r>
          </a:p>
          <a:p>
            <a:pPr marL="0" indent="0">
              <a:buNone/>
            </a:pPr>
            <a:r>
              <a:rPr lang="en-US" sz="2400"/>
              <a:t>	1956				63			66 and 4 months</a:t>
            </a:r>
          </a:p>
          <a:p>
            <a:pPr marL="0" indent="0">
              <a:buNone/>
            </a:pPr>
            <a:r>
              <a:rPr lang="en-US" sz="2400"/>
              <a:t>	1955				64			66 and 2 months</a:t>
            </a:r>
          </a:p>
          <a:p>
            <a:pPr marL="0" indent="0">
              <a:buNone/>
            </a:pPr>
            <a:r>
              <a:rPr lang="en-US" sz="2400"/>
              <a:t>	1954 to 1943		65 and older		66</a:t>
            </a:r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913641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3461C-CEA9-4FA0-9E65-05622504F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rgbClr val="008000"/>
                </a:solidFill>
              </a:rPr>
              <a:t>Social Security – How Much Do You Get?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EB8F0-8DB3-4DC3-8445-B480D1A1B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dirty="0"/>
              <a:t>	 	Ward is entitled to receive 34,332 		at age 66 </a:t>
            </a:r>
          </a:p>
          <a:p>
            <a:pPr marL="0" indent="0">
              <a:buNone/>
            </a:pPr>
            <a:r>
              <a:rPr lang="en-US" sz="2400" dirty="0"/>
              <a:t>  	</a:t>
            </a:r>
          </a:p>
          <a:p>
            <a:r>
              <a:rPr lang="en-US" sz="2400" dirty="0"/>
              <a:t>		At age 70 his benefit will be 45,318</a:t>
            </a:r>
          </a:p>
          <a:p>
            <a:endParaRPr lang="en-US" sz="2400" dirty="0"/>
          </a:p>
          <a:p>
            <a:r>
              <a:rPr lang="en-US" sz="2400" dirty="0"/>
              <a:t>		At age 66 June is entitled to 			receive 15,000 on her own 			earnings record</a:t>
            </a:r>
          </a:p>
          <a:p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How much social security can June receive?</a:t>
            </a:r>
          </a:p>
        </p:txBody>
      </p:sp>
    </p:spTree>
    <p:extLst>
      <p:ext uri="{BB962C8B-B14F-4D97-AF65-F5344CB8AC3E}">
        <p14:creationId xmlns:p14="http://schemas.microsoft.com/office/powerpoint/2010/main" val="1270646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546E9-1100-4916-A82D-B7485FD04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29884"/>
            <a:ext cx="8078342" cy="109633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Let’s Do the Numbers</a:t>
            </a:r>
          </a:p>
        </p:txBody>
      </p:sp>
      <p:graphicFrame>
        <p:nvGraphicFramePr>
          <p:cNvPr id="24" name="Content Placeholder 4">
            <a:extLst>
              <a:ext uri="{FF2B5EF4-FFF2-40B4-BE49-F238E27FC236}">
                <a16:creationId xmlns:a16="http://schemas.microsoft.com/office/drawing/2014/main" id="{713D440C-40AB-477C-87BB-46BC2A1F8E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5472183"/>
              </p:ext>
            </p:extLst>
          </p:nvPr>
        </p:nvGraphicFramePr>
        <p:xfrm>
          <a:off x="822121" y="989930"/>
          <a:ext cx="10531681" cy="3426572"/>
        </p:xfrm>
        <a:graphic>
          <a:graphicData uri="http://schemas.openxmlformats.org/drawingml/2006/table">
            <a:tbl>
              <a:tblPr firstRow="1" firstCol="1" bandRow="1"/>
              <a:tblGrid>
                <a:gridCol w="2290134">
                  <a:extLst>
                    <a:ext uri="{9D8B030D-6E8A-4147-A177-3AD203B41FA5}">
                      <a16:colId xmlns:a16="http://schemas.microsoft.com/office/drawing/2014/main" val="3951753153"/>
                    </a:ext>
                  </a:extLst>
                </a:gridCol>
                <a:gridCol w="2288299">
                  <a:extLst>
                    <a:ext uri="{9D8B030D-6E8A-4147-A177-3AD203B41FA5}">
                      <a16:colId xmlns:a16="http://schemas.microsoft.com/office/drawing/2014/main" val="3761560447"/>
                    </a:ext>
                  </a:extLst>
                </a:gridCol>
                <a:gridCol w="1795846">
                  <a:extLst>
                    <a:ext uri="{9D8B030D-6E8A-4147-A177-3AD203B41FA5}">
                      <a16:colId xmlns:a16="http://schemas.microsoft.com/office/drawing/2014/main" val="1971161009"/>
                    </a:ext>
                  </a:extLst>
                </a:gridCol>
                <a:gridCol w="2200796">
                  <a:extLst>
                    <a:ext uri="{9D8B030D-6E8A-4147-A177-3AD203B41FA5}">
                      <a16:colId xmlns:a16="http://schemas.microsoft.com/office/drawing/2014/main" val="3960309937"/>
                    </a:ext>
                  </a:extLst>
                </a:gridCol>
                <a:gridCol w="1956606">
                  <a:extLst>
                    <a:ext uri="{9D8B030D-6E8A-4147-A177-3AD203B41FA5}">
                      <a16:colId xmlns:a16="http://schemas.microsoft.com/office/drawing/2014/main" val="1974115823"/>
                    </a:ext>
                  </a:extLst>
                </a:gridCol>
              </a:tblGrid>
              <a:tr h="1578590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Social Security</a:t>
                      </a:r>
                      <a:endParaRPr lang="en-US" sz="5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2616" marR="192616" marT="267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Ward Collects at  66</a:t>
                      </a:r>
                      <a:endParaRPr lang="en-US" sz="5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2616" marR="192616" marT="267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June Collects at 66</a:t>
                      </a:r>
                      <a:endParaRPr lang="en-US" sz="5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2616" marR="192616" marT="267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Ward Collects at 70</a:t>
                      </a:r>
                      <a:endParaRPr lang="en-US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2616" marR="192616" marT="267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June Still Gets</a:t>
                      </a:r>
                      <a:endParaRPr lang="en-US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2616" marR="192616" marT="267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6930565"/>
                  </a:ext>
                </a:extLst>
              </a:tr>
              <a:tr h="658883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2616" marR="192616" marT="267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34,322</a:t>
                      </a:r>
                      <a:endParaRPr lang="en-US" sz="5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2616" marR="192616" marT="267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17,166</a:t>
                      </a:r>
                      <a:endParaRPr lang="en-US" sz="5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2616" marR="192616" marT="267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45,318</a:t>
                      </a:r>
                      <a:endParaRPr lang="en-US" sz="5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2616" marR="192616" marT="267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17,166</a:t>
                      </a:r>
                      <a:endParaRPr lang="en-US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2616" marR="192616" marT="267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1618732"/>
                  </a:ext>
                </a:extLst>
              </a:tr>
              <a:tr h="575289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2616" marR="192616" marT="267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2616" marR="192616" marT="267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5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2616" marR="192616" marT="267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5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2616" marR="192616" marT="267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2616" marR="192616" marT="267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0156313"/>
                  </a:ext>
                </a:extLst>
              </a:tr>
              <a:tr h="575289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Difference</a:t>
                      </a:r>
                      <a:endParaRPr lang="en-US" sz="5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2616" marR="192616" marT="267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+ 17,166</a:t>
                      </a:r>
                      <a:endParaRPr lang="en-US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2616" marR="192616" marT="267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2616" marR="192616" marT="267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+ 28,152</a:t>
                      </a:r>
                      <a:endParaRPr lang="en-US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2616" marR="192616" marT="267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5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2616" marR="192616" marT="267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0235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0876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9BAB3F2-0A7F-4ADF-AD4E-970EDB67C6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069371" y="4023360"/>
            <a:ext cx="3037409" cy="283464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A42185-AA9D-4353-9EDF-2BB1B0FA3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8000"/>
                </a:solidFill>
              </a:rPr>
              <a:t>June Collects SS Early – Poor June!</a:t>
            </a:r>
            <a:br>
              <a:rPr lang="en-US" b="1" dirty="0">
                <a:solidFill>
                  <a:srgbClr val="008000"/>
                </a:solidFill>
              </a:rPr>
            </a:br>
            <a:endParaRPr lang="en-US" b="1" dirty="0">
              <a:solidFill>
                <a:srgbClr val="00800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42CD64A-6561-40DF-B1D1-2F4835E316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0656536"/>
              </p:ext>
            </p:extLst>
          </p:nvPr>
        </p:nvGraphicFramePr>
        <p:xfrm>
          <a:off x="838199" y="1772816"/>
          <a:ext cx="10423849" cy="2621833"/>
        </p:xfrm>
        <a:graphic>
          <a:graphicData uri="http://schemas.openxmlformats.org/drawingml/2006/table">
            <a:tbl>
              <a:tblPr firstRow="1" firstCol="1" bandRow="1"/>
              <a:tblGrid>
                <a:gridCol w="1634413">
                  <a:extLst>
                    <a:ext uri="{9D8B030D-6E8A-4147-A177-3AD203B41FA5}">
                      <a16:colId xmlns:a16="http://schemas.microsoft.com/office/drawing/2014/main" val="4267652366"/>
                    </a:ext>
                  </a:extLst>
                </a:gridCol>
                <a:gridCol w="1539551">
                  <a:extLst>
                    <a:ext uri="{9D8B030D-6E8A-4147-A177-3AD203B41FA5}">
                      <a16:colId xmlns:a16="http://schemas.microsoft.com/office/drawing/2014/main" val="409533549"/>
                    </a:ext>
                  </a:extLst>
                </a:gridCol>
                <a:gridCol w="1707502">
                  <a:extLst>
                    <a:ext uri="{9D8B030D-6E8A-4147-A177-3AD203B41FA5}">
                      <a16:colId xmlns:a16="http://schemas.microsoft.com/office/drawing/2014/main" val="1640709952"/>
                    </a:ext>
                  </a:extLst>
                </a:gridCol>
                <a:gridCol w="1810139">
                  <a:extLst>
                    <a:ext uri="{9D8B030D-6E8A-4147-A177-3AD203B41FA5}">
                      <a16:colId xmlns:a16="http://schemas.microsoft.com/office/drawing/2014/main" val="1376660150"/>
                    </a:ext>
                  </a:extLst>
                </a:gridCol>
                <a:gridCol w="1819469">
                  <a:extLst>
                    <a:ext uri="{9D8B030D-6E8A-4147-A177-3AD203B41FA5}">
                      <a16:colId xmlns:a16="http://schemas.microsoft.com/office/drawing/2014/main" val="2398975179"/>
                    </a:ext>
                  </a:extLst>
                </a:gridCol>
                <a:gridCol w="1912775">
                  <a:extLst>
                    <a:ext uri="{9D8B030D-6E8A-4147-A177-3AD203B41FA5}">
                      <a16:colId xmlns:a16="http://schemas.microsoft.com/office/drawing/2014/main" val="3805634438"/>
                    </a:ext>
                  </a:extLst>
                </a:gridCol>
              </a:tblGrid>
              <a:tr h="8864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Social Security</a:t>
                      </a:r>
                    </a:p>
                  </a:txBody>
                  <a:tcPr marL="170023" marR="170023" marT="2356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June Collects at 62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Ward Collects at  66</a:t>
                      </a:r>
                    </a:p>
                  </a:txBody>
                  <a:tcPr marL="170023" marR="170023" marT="2356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June Collects Spousal at 66</a:t>
                      </a:r>
                    </a:p>
                  </a:txBody>
                  <a:tcPr marL="170023" marR="170023" marT="2356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Ward Collects at 70</a:t>
                      </a:r>
                    </a:p>
                  </a:txBody>
                  <a:tcPr marL="170023" marR="170023" marT="2356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June Still Gets</a:t>
                      </a:r>
                    </a:p>
                  </a:txBody>
                  <a:tcPr marL="170023" marR="170023" marT="2356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3353841"/>
                  </a:ext>
                </a:extLst>
              </a:tr>
              <a:tr h="632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0023" marR="170023" marT="2356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11,250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34,322</a:t>
                      </a:r>
                    </a:p>
                  </a:txBody>
                  <a:tcPr marL="170023" marR="170023" marT="2356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12,745</a:t>
                      </a:r>
                    </a:p>
                  </a:txBody>
                  <a:tcPr marL="170023" marR="170023" marT="2356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45,318</a:t>
                      </a:r>
                    </a:p>
                  </a:txBody>
                  <a:tcPr marL="170023" marR="170023" marT="2356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12,745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0023" marR="170023" marT="2356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7171267"/>
                  </a:ext>
                </a:extLst>
              </a:tr>
              <a:tr h="55168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0023" marR="170023" marT="2356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0023" marR="170023" marT="2356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0023" marR="170023" marT="2356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0023" marR="170023" marT="2356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0023" marR="170023" marT="2356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762638"/>
                  </a:ext>
                </a:extLst>
              </a:tr>
              <a:tr h="55168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Difference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0023" marR="170023" marT="2356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+ 23,072</a:t>
                      </a:r>
                      <a:endParaRPr lang="en-US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0023" marR="170023" marT="2356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0023" marR="170023" marT="2356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+ 32,573</a:t>
                      </a:r>
                      <a:endParaRPr lang="en-US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0023" marR="170023" marT="2356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0023" marR="170023" marT="2356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3844486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7D10FEB9-40C9-4F48-9A7F-8FDD87AB4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436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BB200-7085-4BF6-915E-2CA98694F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8000"/>
                </a:solidFill>
              </a:rPr>
              <a:t>Budget and Cash Flow Concerns – House Sold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7FF71-3BE6-417B-B00E-A39A6503A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00" lvl="8" indent="0">
              <a:buNone/>
            </a:pPr>
            <a:r>
              <a:rPr lang="en-US" dirty="0"/>
              <a:t>	Ward				June</a:t>
            </a:r>
          </a:p>
          <a:p>
            <a:r>
              <a:rPr lang="en-US" dirty="0"/>
              <a:t>IRA Distribution			40,085				40,085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Social Security Income			46,406				17,578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Gross Income				86,491				57,663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Fed Taxes				7,942				4,763</a:t>
            </a:r>
          </a:p>
          <a:p>
            <a:r>
              <a:rPr lang="en-US" dirty="0"/>
              <a:t>State Taxes				1,325				1,325</a:t>
            </a:r>
          </a:p>
          <a:p>
            <a:r>
              <a:rPr lang="en-US" dirty="0"/>
              <a:t>Total Taxes				9,267				6,088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b="1" dirty="0"/>
              <a:t>NET INCOME				77,224				51,575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600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B9047-FDD9-410B-A1D7-CBC5A2451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8000"/>
                </a:solidFill>
              </a:rPr>
              <a:t>Budget and Cash Flow Concerns – June Keeps the House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23723-A808-4CB1-B66D-8AD792912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00" lvl="8" indent="0">
              <a:buNone/>
            </a:pPr>
            <a:r>
              <a:rPr lang="en-US" dirty="0"/>
              <a:t>	Ward				June</a:t>
            </a:r>
          </a:p>
          <a:p>
            <a:r>
              <a:rPr lang="en-US" dirty="0"/>
              <a:t>IRA Distribution			57,122				23,049</a:t>
            </a:r>
          </a:p>
          <a:p>
            <a:endParaRPr lang="en-US" dirty="0"/>
          </a:p>
          <a:p>
            <a:r>
              <a:rPr lang="en-US" dirty="0"/>
              <a:t>Social Security Income			46,406				17,578</a:t>
            </a:r>
          </a:p>
          <a:p>
            <a:endParaRPr lang="en-US" dirty="0"/>
          </a:p>
          <a:p>
            <a:r>
              <a:rPr lang="en-US" dirty="0"/>
              <a:t>Gross Income				103,528				40,627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  <a:p>
            <a:r>
              <a:rPr lang="en-US" dirty="0"/>
              <a:t>Fed Taxes				13,904				1,286</a:t>
            </a:r>
          </a:p>
          <a:p>
            <a:r>
              <a:rPr lang="en-US" dirty="0"/>
              <a:t>State Taxes				  2,194				   456</a:t>
            </a:r>
          </a:p>
          <a:p>
            <a:r>
              <a:rPr lang="en-US" dirty="0"/>
              <a:t>Total Taxes				16,098				1,742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b="1" dirty="0"/>
              <a:t>NET INCOME				87,430				38,885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903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71651-EC4F-4AD7-B8FA-FB7C6B738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277B2F"/>
                </a:solidFill>
              </a:rPr>
              <a:t>Shared Pensions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D6D8040-CC4B-4295-9791-FF3F0A5D08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54154" y="1778000"/>
            <a:ext cx="1092200" cy="1651000"/>
          </a:xfr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7270F5B-8626-47DE-A76A-1F9B31B0F783}"/>
              </a:ext>
            </a:extLst>
          </p:cNvPr>
          <p:cNvSpPr/>
          <p:nvPr/>
        </p:nvSpPr>
        <p:spPr>
          <a:xfrm>
            <a:off x="3145654" y="2050186"/>
            <a:ext cx="6096000" cy="37094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Massachusetts State pension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Monthly benefit begins when the member retires and is based on the member’s lifetime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social security</a:t>
            </a:r>
          </a:p>
        </p:txBody>
      </p:sp>
    </p:spTree>
    <p:extLst>
      <p:ext uri="{BB962C8B-B14F-4D97-AF65-F5344CB8AC3E}">
        <p14:creationId xmlns:p14="http://schemas.microsoft.com/office/powerpoint/2010/main" val="2979981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324</TotalTime>
  <Words>676</Words>
  <Application>Microsoft Office PowerPoint</Application>
  <PresentationFormat>Widescreen</PresentationFormat>
  <Paragraphs>569</Paragraphs>
  <Slides>22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Trebuchet MS</vt:lpstr>
      <vt:lpstr>Office Theme</vt:lpstr>
      <vt:lpstr>Financial Challenges in Mediating a Grey Divorce  (age 60+) </vt:lpstr>
      <vt:lpstr>Alimony and Social Security – What’s Your FRA?</vt:lpstr>
      <vt:lpstr>SS FRA Breakdown for Over Age 60</vt:lpstr>
      <vt:lpstr>Social Security – How Much Do You Get?</vt:lpstr>
      <vt:lpstr>Let’s Do the Numbers</vt:lpstr>
      <vt:lpstr>June Collects SS Early – Poor June! </vt:lpstr>
      <vt:lpstr>Budget and Cash Flow Concerns – House Sold</vt:lpstr>
      <vt:lpstr>Budget and Cash Flow Concerns – June Keeps the House</vt:lpstr>
      <vt:lpstr>Shared Pensions</vt:lpstr>
      <vt:lpstr>Separate Pension</vt:lpstr>
      <vt:lpstr>WEP – Windfall Elimination Provision</vt:lpstr>
      <vt:lpstr>June’s Pension Gets Divided</vt:lpstr>
      <vt:lpstr>GPO – Government Pension Offset</vt:lpstr>
      <vt:lpstr>Dividing Assets – Assets as Titled </vt:lpstr>
      <vt:lpstr>Dividing Assets – Equalized with Retirement </vt:lpstr>
      <vt:lpstr>Dividing Assets – Using a Mortgage</vt:lpstr>
      <vt:lpstr>WHAT THE HECK IS A HECM? </vt:lpstr>
      <vt:lpstr>Required Minimum Distributions or  RMD(ont’)s</vt:lpstr>
      <vt:lpstr>Who Pays the Taxes?</vt:lpstr>
      <vt:lpstr>Health Insurance</vt:lpstr>
      <vt:lpstr>Life Insurance</vt:lpstr>
      <vt:lpstr>    Financial Challenges in Mediating a Grey Divorce  (age 60+)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Challenges in Mediating a Grey Divorce  (age 60+)</dc:title>
  <dc:creator>Renee Senes</dc:creator>
  <cp:lastModifiedBy>Renee Senes</cp:lastModifiedBy>
  <cp:revision>26</cp:revision>
  <cp:lastPrinted>2019-04-06T15:13:35Z</cp:lastPrinted>
  <dcterms:created xsi:type="dcterms:W3CDTF">2019-03-19T20:36:39Z</dcterms:created>
  <dcterms:modified xsi:type="dcterms:W3CDTF">2019-11-02T12:54:16Z</dcterms:modified>
</cp:coreProperties>
</file>