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258" r:id="rId4"/>
    <p:sldId id="318" r:id="rId5"/>
    <p:sldId id="259" r:id="rId6"/>
    <p:sldId id="288" r:id="rId7"/>
    <p:sldId id="260" r:id="rId8"/>
    <p:sldId id="261" r:id="rId9"/>
    <p:sldId id="304" r:id="rId10"/>
    <p:sldId id="262" r:id="rId11"/>
    <p:sldId id="315" r:id="rId12"/>
    <p:sldId id="313" r:id="rId13"/>
    <p:sldId id="314" r:id="rId14"/>
    <p:sldId id="264" r:id="rId15"/>
    <p:sldId id="309" r:id="rId16"/>
    <p:sldId id="307" r:id="rId17"/>
    <p:sldId id="289" r:id="rId18"/>
    <p:sldId id="308" r:id="rId19"/>
    <p:sldId id="265" r:id="rId20"/>
    <p:sldId id="291" r:id="rId21"/>
    <p:sldId id="311" r:id="rId22"/>
    <p:sldId id="290" r:id="rId23"/>
    <p:sldId id="312" r:id="rId24"/>
    <p:sldId id="266" r:id="rId25"/>
    <p:sldId id="267" r:id="rId26"/>
    <p:sldId id="292" r:id="rId27"/>
    <p:sldId id="268" r:id="rId28"/>
    <p:sldId id="269" r:id="rId29"/>
    <p:sldId id="271" r:id="rId30"/>
    <p:sldId id="272" r:id="rId31"/>
    <p:sldId id="273" r:id="rId32"/>
    <p:sldId id="274" r:id="rId33"/>
    <p:sldId id="305" r:id="rId34"/>
    <p:sldId id="275" r:id="rId35"/>
    <p:sldId id="276" r:id="rId36"/>
    <p:sldId id="293" r:id="rId37"/>
    <p:sldId id="277" r:id="rId38"/>
    <p:sldId id="278" r:id="rId39"/>
    <p:sldId id="279" r:id="rId40"/>
    <p:sldId id="319" r:id="rId41"/>
    <p:sldId id="280" r:id="rId42"/>
    <p:sldId id="281" r:id="rId43"/>
    <p:sldId id="294" r:id="rId44"/>
    <p:sldId id="295" r:id="rId45"/>
    <p:sldId id="282" r:id="rId46"/>
    <p:sldId id="297" r:id="rId47"/>
    <p:sldId id="296" r:id="rId48"/>
    <p:sldId id="298" r:id="rId49"/>
    <p:sldId id="299" r:id="rId50"/>
    <p:sldId id="321" r:id="rId51"/>
    <p:sldId id="300" r:id="rId52"/>
    <p:sldId id="301" r:id="rId53"/>
    <p:sldId id="320" r:id="rId54"/>
    <p:sldId id="283" r:id="rId55"/>
    <p:sldId id="284" r:id="rId56"/>
    <p:sldId id="285" r:id="rId57"/>
    <p:sldId id="306" r:id="rId58"/>
    <p:sldId id="287" r:id="rId59"/>
    <p:sldId id="303" r:id="rId60"/>
    <p:sldId id="302" r:id="rId61"/>
    <p:sldId id="317"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1" autoAdjust="0"/>
    <p:restoredTop sz="94660"/>
  </p:normalViewPr>
  <p:slideViewPr>
    <p:cSldViewPr>
      <p:cViewPr varScale="1">
        <p:scale>
          <a:sx n="49" d="100"/>
          <a:sy n="49"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D0F12-8B77-4AB7-BF5B-08BC8751B2C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187511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D0F12-8B77-4AB7-BF5B-08BC8751B2C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98503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D0F12-8B77-4AB7-BF5B-08BC8751B2C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231864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D0F12-8B77-4AB7-BF5B-08BC8751B2C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375108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D0F12-8B77-4AB7-BF5B-08BC8751B2C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198461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D0F12-8B77-4AB7-BF5B-08BC8751B2C3}"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206567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7D0F12-8B77-4AB7-BF5B-08BC8751B2C3}"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2708125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7D0F12-8B77-4AB7-BF5B-08BC8751B2C3}"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23219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7D0F12-8B77-4AB7-BF5B-08BC8751B2C3}"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96217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D0F12-8B77-4AB7-BF5B-08BC8751B2C3}"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347450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D0F12-8B77-4AB7-BF5B-08BC8751B2C3}"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24716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D0F12-8B77-4AB7-BF5B-08BC8751B2C3}"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87C65F-4241-453F-87E2-3E714BE5B019}" type="slidenum">
              <a:rPr lang="en-US" smtClean="0"/>
              <a:t>‹#›</a:t>
            </a:fld>
            <a:endParaRPr lang="en-US"/>
          </a:p>
        </p:txBody>
      </p:sp>
    </p:spTree>
    <p:extLst>
      <p:ext uri="{BB962C8B-B14F-4D97-AF65-F5344CB8AC3E}">
        <p14:creationId xmlns:p14="http://schemas.microsoft.com/office/powerpoint/2010/main" val="76314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D0F12-8B77-4AB7-BF5B-08BC8751B2C3}" type="datetimeFigureOut">
              <a:rPr lang="en-US" smtClean="0"/>
              <a:t>9/6/2019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7C65F-4241-453F-87E2-3E714BE5B019}" type="slidenum">
              <a:rPr lang="en-US" smtClean="0"/>
              <a:t>‹#›</a:t>
            </a:fld>
            <a:endParaRPr lang="en-US"/>
          </a:p>
        </p:txBody>
      </p:sp>
    </p:spTree>
    <p:extLst>
      <p:ext uri="{BB962C8B-B14F-4D97-AF65-F5344CB8AC3E}">
        <p14:creationId xmlns:p14="http://schemas.microsoft.com/office/powerpoint/2010/main" val="325319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rmAutofit fontScale="90000"/>
          </a:bodyPr>
          <a:lstStyle/>
          <a:p>
            <a:pPr marR="0" rtl="0"/>
            <a:r>
              <a:rPr lang="en-US" b="1" i="0" u="none" strike="noStrike" kern="1600" baseline="0" dirty="0" smtClean="0">
                <a:latin typeface="Arial Black" panose="020B0A04020102020204" pitchFamily="34" charset="0"/>
              </a:rPr>
              <a:t>FEDERAL PENSION PLANS</a:t>
            </a:r>
          </a:p>
        </p:txBody>
      </p:sp>
      <p:sp>
        <p:nvSpPr>
          <p:cNvPr id="3" name="Text Placeholder 2"/>
          <p:cNvSpPr>
            <a:spLocks noGrp="1"/>
          </p:cNvSpPr>
          <p:nvPr>
            <p:ph type="body" idx="1"/>
          </p:nvPr>
        </p:nvSpPr>
        <p:spPr>
          <a:xfrm>
            <a:off x="457200" y="1013618"/>
            <a:ext cx="8229600" cy="4525963"/>
          </a:xfrm>
        </p:spPr>
        <p:txBody>
          <a:bodyPr>
            <a:normAutofit/>
          </a:bodyPr>
          <a:lstStyle/>
          <a:p>
            <a:pPr marL="0" indent="0" algn="ctr">
              <a:buNone/>
            </a:pPr>
            <a:r>
              <a:rPr lang="en-US" sz="4000" b="1" i="0" u="none" strike="noStrike" kern="1600" baseline="0" dirty="0" smtClean="0">
                <a:latin typeface="Arial Black" panose="020B0A04020102020204" pitchFamily="34" charset="0"/>
              </a:rPr>
              <a:t>A Workshop </a:t>
            </a:r>
          </a:p>
          <a:p>
            <a:pPr marL="0" indent="0" algn="ctr">
              <a:buNone/>
            </a:pPr>
            <a:r>
              <a:rPr lang="en-US" sz="4000" b="1" i="0" u="none" strike="noStrike" kern="1600" baseline="0" dirty="0" smtClean="0">
                <a:latin typeface="Arial Black" panose="020B0A04020102020204" pitchFamily="34" charset="0"/>
              </a:rPr>
              <a:t>by Steven L. Abel,</a:t>
            </a:r>
          </a:p>
          <a:p>
            <a:pPr marL="0" indent="0" algn="ctr">
              <a:buNone/>
            </a:pPr>
            <a:r>
              <a:rPr lang="en-US" sz="4000" b="1" kern="1600" dirty="0" err="1" smtClean="0">
                <a:latin typeface="Arial Black" panose="020B0A04020102020204" pitchFamily="34" charset="0"/>
              </a:rPr>
              <a:t>AbelQdros.com</a:t>
            </a:r>
            <a:endParaRPr lang="en-US" sz="4000" b="1" kern="1600" dirty="0" smtClean="0">
              <a:latin typeface="Arial Black" panose="020B0A04020102020204" pitchFamily="34" charset="0"/>
            </a:endParaRPr>
          </a:p>
          <a:p>
            <a:pPr marL="0" indent="0" algn="ctr">
              <a:buNone/>
            </a:pP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2200" y="3276600"/>
            <a:ext cx="4044704" cy="3300991"/>
          </a:xfrm>
          <a:prstGeom prst="rect">
            <a:avLst/>
          </a:prstGeom>
        </p:spPr>
      </p:pic>
    </p:spTree>
    <p:extLst>
      <p:ext uri="{BB962C8B-B14F-4D97-AF65-F5344CB8AC3E}">
        <p14:creationId xmlns:p14="http://schemas.microsoft.com/office/powerpoint/2010/main" val="2402998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0"/>
          </a:xfrm>
        </p:spPr>
        <p:txBody>
          <a:bodyPr>
            <a:normAutofit/>
          </a:bodyPr>
          <a:lstStyle/>
          <a:p>
            <a:r>
              <a:rPr lang="en-US" b="1" i="0" u="none" strike="noStrike" kern="1600" baseline="0" dirty="0" smtClean="0">
                <a:latin typeface="Bodoni-Bold"/>
              </a:rPr>
              <a:t>CSRS and FERS </a:t>
            </a:r>
          </a:p>
        </p:txBody>
      </p:sp>
      <p:sp>
        <p:nvSpPr>
          <p:cNvPr id="3" name="Text Placeholder 2"/>
          <p:cNvSpPr>
            <a:spLocks noGrp="1"/>
          </p:cNvSpPr>
          <p:nvPr>
            <p:ph type="body" idx="1"/>
          </p:nvPr>
        </p:nvSpPr>
        <p:spPr>
          <a:xfrm>
            <a:off x="457200" y="1676400"/>
            <a:ext cx="8229600" cy="4449763"/>
          </a:xfrm>
        </p:spPr>
        <p:txBody>
          <a:bodyPr>
            <a:normAutofit/>
          </a:bodyPr>
          <a:lstStyle/>
          <a:p>
            <a:pPr lvl="0"/>
            <a:r>
              <a:rPr lang="en-US" b="1" i="1" u="none" strike="noStrike" baseline="0" dirty="0" err="1" smtClean="0">
                <a:latin typeface="Bodoni-Bold"/>
              </a:rPr>
              <a:t>QDROs</a:t>
            </a:r>
            <a:r>
              <a:rPr lang="en-US" b="1" i="1" u="none" strike="noStrike" baseline="0" dirty="0" smtClean="0">
                <a:latin typeface="Bodoni-Bold"/>
              </a:rPr>
              <a:t> not acceptable 	</a:t>
            </a:r>
          </a:p>
          <a:p>
            <a:pPr lvl="0"/>
            <a:r>
              <a:rPr lang="en-US" b="1" i="1" u="none" strike="noStrike" baseline="0" dirty="0" smtClean="0">
                <a:latin typeface="Bodoni-Bold"/>
              </a:rPr>
              <a:t>Instead OPM accepts “Court Order Acceptable for Processing (COAP).” </a:t>
            </a:r>
          </a:p>
          <a:p>
            <a:pPr lvl="0"/>
            <a:r>
              <a:rPr lang="en-US" b="1" i="1" u="none" strike="noStrike" baseline="0" dirty="0" smtClean="0">
                <a:latin typeface="Bodoni-Bold"/>
              </a:rPr>
              <a:t>No pre-approval process, must submit a signed Order.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3962400"/>
            <a:ext cx="3200399" cy="1948068"/>
          </a:xfrm>
          <a:prstGeom prst="rect">
            <a:avLst/>
          </a:prstGeom>
        </p:spPr>
      </p:pic>
    </p:spTree>
    <p:extLst>
      <p:ext uri="{BB962C8B-B14F-4D97-AF65-F5344CB8AC3E}">
        <p14:creationId xmlns:p14="http://schemas.microsoft.com/office/powerpoint/2010/main" val="3231581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i="0" u="none" strike="noStrike" kern="1600" baseline="0" dirty="0" smtClean="0">
                <a:latin typeface="Bodoni-Bold"/>
              </a:rPr>
              <a:t> CSRS </a:t>
            </a: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1371600"/>
            <a:ext cx="8229600" cy="5334000"/>
          </a:xfrm>
        </p:spPr>
        <p:txBody>
          <a:bodyPr>
            <a:normAutofit/>
          </a:bodyPr>
          <a:lstStyle/>
          <a:p>
            <a:r>
              <a:rPr lang="en-US" sz="2800" b="1" dirty="0" smtClean="0"/>
              <a:t>Pre-retirement Death Benefit  for Surviving Spouse</a:t>
            </a:r>
          </a:p>
          <a:p>
            <a:r>
              <a:rPr lang="en-US" sz="2800" b="1" dirty="0" smtClean="0"/>
              <a:t>No lump sum</a:t>
            </a:r>
          </a:p>
          <a:p>
            <a:r>
              <a:rPr lang="en-US" sz="2800" b="1" dirty="0" smtClean="0"/>
              <a:t>55% monthly pension until death or remarriage.</a:t>
            </a:r>
          </a:p>
          <a:p>
            <a:endParaRPr lang="en-US" sz="2800" b="1" dirty="0" smtClean="0"/>
          </a:p>
        </p:txBody>
      </p:sp>
    </p:spTree>
    <p:extLst>
      <p:ext uri="{BB962C8B-B14F-4D97-AF65-F5344CB8AC3E}">
        <p14:creationId xmlns:p14="http://schemas.microsoft.com/office/powerpoint/2010/main" val="2641122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i="0" u="none" strike="noStrike" kern="1600" baseline="0" dirty="0" smtClean="0">
                <a:latin typeface="Bodoni-Bold"/>
              </a:rPr>
              <a:t> FERS </a:t>
            </a: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1371600"/>
            <a:ext cx="8229600" cy="5334000"/>
          </a:xfrm>
        </p:spPr>
        <p:txBody>
          <a:bodyPr>
            <a:normAutofit lnSpcReduction="10000"/>
          </a:bodyPr>
          <a:lstStyle/>
          <a:p>
            <a:r>
              <a:rPr lang="en-US" sz="2800" b="1" dirty="0" smtClean="0"/>
              <a:t>Pre-retirement Death Benefit - Surviving Spouse</a:t>
            </a:r>
          </a:p>
          <a:p>
            <a:r>
              <a:rPr lang="en-US" sz="2800" b="1" dirty="0" smtClean="0"/>
              <a:t>If an employee dies with at least 18 months of service under FERS, a  lump sum may be payable if:</a:t>
            </a:r>
          </a:p>
          <a:p>
            <a:r>
              <a:rPr lang="en-US" sz="2800" b="1" dirty="0" smtClean="0"/>
              <a:t>the surviving spouse was married to the deceased for at least nine months, or</a:t>
            </a:r>
          </a:p>
          <a:p>
            <a:r>
              <a:rPr lang="en-US" sz="2800" b="1" dirty="0" smtClean="0"/>
              <a:t>the employee’s death was accidental, or</a:t>
            </a:r>
          </a:p>
          <a:p>
            <a:r>
              <a:rPr lang="en-US" sz="2800" b="1" dirty="0" smtClean="0"/>
              <a:t>there was a child born of the marriage to the employee.</a:t>
            </a:r>
          </a:p>
          <a:p>
            <a:r>
              <a:rPr lang="en-US" sz="2800" b="1" dirty="0" smtClean="0"/>
              <a:t>The spouse may be eligible for the </a:t>
            </a:r>
            <a:r>
              <a:rPr lang="en-US" sz="2800" b="1" i="1" dirty="0" smtClean="0"/>
              <a:t>Basic Employee Death Benefit,</a:t>
            </a:r>
            <a:r>
              <a:rPr lang="en-US" sz="2800" b="1" dirty="0" smtClean="0"/>
              <a:t> which is equal to 50% of the employee‘s final salary (average salary, if higher),  plus $32,423.56</a:t>
            </a:r>
            <a:r>
              <a:rPr lang="en-US" sz="2800" b="1" dirty="0"/>
              <a:t>.</a:t>
            </a:r>
            <a:endParaRPr lang="en-US" sz="2800" b="1" dirty="0" smtClean="0"/>
          </a:p>
        </p:txBody>
      </p:sp>
    </p:spTree>
    <p:extLst>
      <p:ext uri="{BB962C8B-B14F-4D97-AF65-F5344CB8AC3E}">
        <p14:creationId xmlns:p14="http://schemas.microsoft.com/office/powerpoint/2010/main" val="2428367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i="0" u="none" strike="noStrike" kern="1600" baseline="0" dirty="0" smtClean="0">
                <a:latin typeface="Bodoni-Bold"/>
              </a:rPr>
              <a:t> FERS </a:t>
            </a: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1371600"/>
            <a:ext cx="8229600" cy="5334000"/>
          </a:xfrm>
        </p:spPr>
        <p:txBody>
          <a:bodyPr>
            <a:normAutofit/>
          </a:bodyPr>
          <a:lstStyle/>
          <a:p>
            <a:r>
              <a:rPr lang="en-US" b="1" dirty="0" smtClean="0"/>
              <a:t>Pre-retirement Death Benefit - Former Spouse</a:t>
            </a:r>
          </a:p>
          <a:p>
            <a:r>
              <a:rPr lang="en-US" b="1" dirty="0" smtClean="0"/>
              <a:t>The </a:t>
            </a:r>
            <a:r>
              <a:rPr lang="en-US" b="1" i="1" dirty="0" smtClean="0"/>
              <a:t>Basic Employee Death Benefit </a:t>
            </a:r>
            <a:r>
              <a:rPr lang="en-US" b="1" dirty="0" smtClean="0"/>
              <a:t>may be payable to a former spouse (in whole or in part), if a qualifying court order, awarding a benefit, is on file at OPM and the former spouse was married to the deceased for a total of at least nine months and did not remarry before reaching age 55.</a:t>
            </a:r>
            <a:endParaRPr lang="en-US" b="1" dirty="0"/>
          </a:p>
        </p:txBody>
      </p:sp>
    </p:spTree>
    <p:extLst>
      <p:ext uri="{BB962C8B-B14F-4D97-AF65-F5344CB8AC3E}">
        <p14:creationId xmlns:p14="http://schemas.microsoft.com/office/powerpoint/2010/main" val="2066127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i="0" u="none" strike="noStrike" kern="1600" baseline="0" dirty="0" smtClean="0">
                <a:latin typeface="Bodoni-Bold"/>
              </a:rPr>
              <a:t>CSRS and FERS </a:t>
            </a: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1371600"/>
            <a:ext cx="8229600" cy="5334000"/>
          </a:xfrm>
        </p:spPr>
        <p:txBody>
          <a:bodyPr>
            <a:normAutofit/>
          </a:bodyPr>
          <a:lstStyle/>
          <a:p>
            <a:pPr marR="0" lvl="0" rtl="0"/>
            <a:r>
              <a:rPr lang="en-US" sz="2900" b="1" i="1" u="none" strike="noStrike" baseline="0" dirty="0" smtClean="0">
                <a:latin typeface="Bodoni-Bold"/>
              </a:rPr>
              <a:t>There are four types of awards, each treated independently </a:t>
            </a:r>
          </a:p>
          <a:p>
            <a:pPr marR="0" lvl="0" rtl="0"/>
            <a:r>
              <a:rPr lang="en-US" sz="2900" b="1" i="1" u="none" strike="noStrike" baseline="0" dirty="0" smtClean="0">
                <a:latin typeface="Bodoni-Bold"/>
              </a:rPr>
              <a:t>1. EMPLOYEE ANNUITIES, in plain English, a monthly pension</a:t>
            </a:r>
          </a:p>
          <a:p>
            <a:pPr lvl="0"/>
            <a:r>
              <a:rPr lang="en-US" sz="2900" b="1" i="1" dirty="0" smtClean="0">
                <a:latin typeface="Bodoni-Bold"/>
              </a:rPr>
              <a:t>2. </a:t>
            </a:r>
            <a:r>
              <a:rPr lang="en-US" sz="2800" b="1" i="0" u="none" strike="noStrike" kern="1600" baseline="0" dirty="0" smtClean="0">
                <a:latin typeface="Bodoni-Bold"/>
              </a:rPr>
              <a:t>Refund Of Employee Contributions </a:t>
            </a:r>
            <a:endParaRPr lang="en-US" sz="2900" b="1" i="1" dirty="0" smtClean="0">
              <a:latin typeface="Bodoni-Bold"/>
            </a:endParaRPr>
          </a:p>
          <a:p>
            <a:pPr lvl="0"/>
            <a:r>
              <a:rPr lang="en-US" sz="2900" b="1" i="1" u="none" strike="noStrike" baseline="0" dirty="0" smtClean="0">
                <a:latin typeface="Bodoni-Bold"/>
              </a:rPr>
              <a:t>3. </a:t>
            </a:r>
            <a:r>
              <a:rPr lang="en-US" sz="2800" b="1" i="0" u="none" strike="noStrike" baseline="0" dirty="0" smtClean="0">
                <a:latin typeface="Bodoni-Bold"/>
              </a:rPr>
              <a:t>Survivor Annuities</a:t>
            </a:r>
            <a:endParaRPr lang="en-US" sz="2900" b="1" i="1" u="none" strike="noStrike" baseline="0" dirty="0" smtClean="0">
              <a:latin typeface="Bodoni-Bold"/>
            </a:endParaRPr>
          </a:p>
          <a:p>
            <a:pPr lvl="0"/>
            <a:r>
              <a:rPr lang="en-US" sz="2900" b="1" i="1" dirty="0" smtClean="0">
                <a:latin typeface="Bodoni-Bold"/>
              </a:rPr>
              <a:t>4. </a:t>
            </a:r>
            <a:r>
              <a:rPr lang="en-US" sz="2800" b="1" i="0" u="none" strike="noStrike" kern="1600" baseline="0" dirty="0" smtClean="0">
                <a:latin typeface="Bodoni-Bold"/>
              </a:rPr>
              <a:t>Insurable Interest Annuity</a:t>
            </a:r>
            <a:r>
              <a:rPr lang="en-US" sz="2900" b="1" i="1" dirty="0" smtClean="0">
                <a:latin typeface="Bodoni-Bold"/>
              </a:rPr>
              <a:t>  </a:t>
            </a:r>
            <a:endParaRPr lang="en-US" sz="2900" b="1" i="1" u="none" strike="noStrike" baseline="0" dirty="0" smtClean="0">
              <a:latin typeface="Bodoni-Bold"/>
            </a:endParaRPr>
          </a:p>
          <a:p>
            <a:pPr marR="0" lvl="0" rtl="0"/>
            <a:endParaRPr lang="en-US" b="1" i="1" u="none" strike="noStrike" baseline="0" dirty="0" smtClean="0">
              <a:latin typeface="Times New Roman"/>
            </a:endParaRPr>
          </a:p>
        </p:txBody>
      </p:sp>
    </p:spTree>
    <p:extLst>
      <p:ext uri="{BB962C8B-B14F-4D97-AF65-F5344CB8AC3E}">
        <p14:creationId xmlns:p14="http://schemas.microsoft.com/office/powerpoint/2010/main" val="2747206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i="0" u="none" strike="noStrike" kern="1600" baseline="0" dirty="0" smtClean="0">
                <a:latin typeface="Bodoni-Bold"/>
              </a:rPr>
              <a:t>CSRS and FERS </a:t>
            </a: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1371600"/>
            <a:ext cx="8229600" cy="5334000"/>
          </a:xfrm>
        </p:spPr>
        <p:txBody>
          <a:bodyPr>
            <a:normAutofit/>
          </a:bodyPr>
          <a:lstStyle/>
          <a:p>
            <a:pPr marR="0" lvl="0" rtl="0"/>
            <a:r>
              <a:rPr lang="en-US" sz="2900" b="1" i="1" u="none" strike="noStrike" baseline="0" dirty="0" smtClean="0">
                <a:latin typeface="Bodoni-Bold"/>
              </a:rPr>
              <a:t>1. EMPLOYEE ANNUITIES, in plain English, a monthly pension</a:t>
            </a:r>
          </a:p>
          <a:p>
            <a:pPr marR="0" lvl="0" rtl="0"/>
            <a:r>
              <a:rPr lang="en-US" sz="2900" b="1" i="1" u="none" strike="noStrike" baseline="0" dirty="0" err="1" smtClean="0">
                <a:latin typeface="Bodoni-Bold"/>
              </a:rPr>
              <a:t>i</a:t>
            </a:r>
            <a:r>
              <a:rPr lang="en-US" sz="2900" b="1" i="1" u="none" strike="noStrike" baseline="0" dirty="0" smtClean="0">
                <a:latin typeface="Bodoni-Bold"/>
              </a:rPr>
              <a:t>. Monthly amount paid is referred to as either: </a:t>
            </a:r>
            <a:endParaRPr lang="en-US" sz="2900" b="1" i="1" dirty="0">
              <a:latin typeface="Bodoni-Bold"/>
            </a:endParaRPr>
          </a:p>
          <a:p>
            <a:pPr marR="0" lvl="0" rtl="0"/>
            <a:r>
              <a:rPr lang="en-US" sz="2900" b="1" i="1" u="none" strike="noStrike" baseline="0" dirty="0" smtClean="0">
                <a:latin typeface="Bodoni-Bold"/>
              </a:rPr>
              <a:t>	Self - unreduced </a:t>
            </a:r>
          </a:p>
          <a:p>
            <a:pPr marR="0" lvl="0" rtl="0"/>
            <a:r>
              <a:rPr lang="en-US" sz="2900" b="1" i="1" u="none" strike="noStrike" baseline="0" dirty="0" smtClean="0">
                <a:latin typeface="Bodoni-Bold"/>
              </a:rPr>
              <a:t> 	Gross - deduction for survivor annuity </a:t>
            </a:r>
          </a:p>
          <a:p>
            <a:pPr marR="0" lvl="0" rtl="0"/>
            <a:r>
              <a:rPr lang="en-US" sz="2900" b="1" i="1" dirty="0">
                <a:latin typeface="Bodoni-Bold"/>
              </a:rPr>
              <a:t> </a:t>
            </a:r>
            <a:r>
              <a:rPr lang="en-US" sz="2900" b="1" i="1" dirty="0" smtClean="0">
                <a:latin typeface="Bodoni-Bold"/>
              </a:rPr>
              <a:t>     </a:t>
            </a:r>
            <a:r>
              <a:rPr lang="en-US" sz="2900" b="1" i="1" u="none" strike="noStrike" baseline="0" dirty="0" smtClean="0">
                <a:latin typeface="Bodoni-Bold"/>
              </a:rPr>
              <a:t>Net - deduction for health / life insurance and taxes </a:t>
            </a:r>
          </a:p>
          <a:p>
            <a:pPr marR="0" lvl="0" rtl="0"/>
            <a:endParaRPr lang="en-US" b="1" i="1" u="none" strike="noStrike" baseline="0" dirty="0" smtClean="0">
              <a:latin typeface="Times New Roman"/>
            </a:endParaRPr>
          </a:p>
        </p:txBody>
      </p:sp>
    </p:spTree>
    <p:extLst>
      <p:ext uri="{BB962C8B-B14F-4D97-AF65-F5344CB8AC3E}">
        <p14:creationId xmlns:p14="http://schemas.microsoft.com/office/powerpoint/2010/main" val="194872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b="1" i="0" u="none" strike="noStrike" kern="1600" baseline="0" dirty="0" smtClean="0">
                <a:latin typeface="Bodoni-Bold"/>
              </a:rPr>
              <a:t>CSRS and FERS </a:t>
            </a: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1371600"/>
            <a:ext cx="8229600" cy="5334000"/>
          </a:xfrm>
        </p:spPr>
        <p:txBody>
          <a:bodyPr>
            <a:normAutofit/>
          </a:bodyPr>
          <a:lstStyle/>
          <a:p>
            <a:pPr marR="0" lvl="0" rtl="0"/>
            <a:r>
              <a:rPr lang="en-US" sz="2900" b="1" i="1" u="none" strike="noStrike" baseline="0" dirty="0" smtClean="0">
                <a:latin typeface="Bodoni-Bold"/>
              </a:rPr>
              <a:t>1. EMPLOYEE ANNUITIES</a:t>
            </a:r>
          </a:p>
          <a:p>
            <a:pPr marR="0" lvl="0" rtl="0"/>
            <a:endParaRPr lang="en-US" sz="2900" b="1" i="1" dirty="0">
              <a:latin typeface="Bodoni-Bold"/>
            </a:endParaRPr>
          </a:p>
          <a:p>
            <a:pPr marR="0" lvl="0" rtl="0"/>
            <a:r>
              <a:rPr lang="en-US" sz="2900" b="1" i="1" u="none" strike="noStrike" baseline="0" dirty="0" smtClean="0">
                <a:latin typeface="Bodoni-Bold"/>
              </a:rPr>
              <a:t>ii. A former spouse can receive up to 100% of net annuity </a:t>
            </a:r>
          </a:p>
          <a:p>
            <a:pPr marR="0" lvl="0" rtl="0"/>
            <a:r>
              <a:rPr lang="en-US" sz="2900" b="1" i="1" u="none" strike="noStrike" baseline="0" dirty="0" smtClean="0">
                <a:latin typeface="Bodoni-Bold"/>
              </a:rPr>
              <a:t>(The net annuity is the amount actually paid to the retiree after reductions for survivor coverage and deductions for taxes, life insurance, health insurance, Medicare, etc.) </a:t>
            </a:r>
          </a:p>
          <a:p>
            <a:pPr marR="0" lvl="0" rtl="0"/>
            <a:endParaRPr lang="en-US" b="1" i="1" u="none" strike="noStrike" baseline="0" dirty="0" smtClean="0">
              <a:latin typeface="Times New Roman"/>
            </a:endParaRPr>
          </a:p>
        </p:txBody>
      </p:sp>
    </p:spTree>
    <p:extLst>
      <p:ext uri="{BB962C8B-B14F-4D97-AF65-F5344CB8AC3E}">
        <p14:creationId xmlns:p14="http://schemas.microsoft.com/office/powerpoint/2010/main" val="2796487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447800"/>
          </a:xfrm>
        </p:spPr>
        <p:txBody>
          <a:bodyPr>
            <a:normAutofit/>
          </a:bodyPr>
          <a:lstStyle/>
          <a:p>
            <a:r>
              <a:rPr lang="en-US" b="1" i="0" u="none" strike="noStrike" kern="1600" baseline="0" dirty="0" smtClean="0">
                <a:latin typeface="Bodoni-Bold"/>
              </a:rPr>
              <a:t>CSRS and FERS </a:t>
            </a:r>
            <a:endParaRPr lang="en-US" dirty="0"/>
          </a:p>
        </p:txBody>
      </p:sp>
      <p:sp>
        <p:nvSpPr>
          <p:cNvPr id="3" name="Text Placeholder 2"/>
          <p:cNvSpPr>
            <a:spLocks noGrp="1"/>
          </p:cNvSpPr>
          <p:nvPr>
            <p:ph type="body" idx="1"/>
          </p:nvPr>
        </p:nvSpPr>
        <p:spPr>
          <a:xfrm>
            <a:off x="457200" y="1371600"/>
            <a:ext cx="8229600" cy="4754563"/>
          </a:xfrm>
        </p:spPr>
        <p:txBody>
          <a:bodyPr>
            <a:normAutofit fontScale="92500" lnSpcReduction="20000"/>
          </a:bodyPr>
          <a:lstStyle/>
          <a:p>
            <a:pPr lvl="0"/>
            <a:r>
              <a:rPr lang="en-US" b="1" i="1" u="none" strike="noStrike" baseline="0" dirty="0" smtClean="0">
                <a:latin typeface="Bodoni-Bold"/>
              </a:rPr>
              <a:t>iii. Like ERISA plans, this monthly pension can be divided in several ways:</a:t>
            </a:r>
          </a:p>
          <a:p>
            <a:pPr lvl="0"/>
            <a:r>
              <a:rPr lang="en-US" b="1" i="1" u="none" strike="noStrike" baseline="0" dirty="0" smtClean="0">
                <a:latin typeface="Bodoni-Bold"/>
              </a:rPr>
              <a:t>● Fixed dollar amount</a:t>
            </a:r>
          </a:p>
          <a:p>
            <a:pPr lvl="0"/>
            <a:r>
              <a:rPr lang="en-US" b="1" i="1" u="none" strike="noStrike" baseline="0" dirty="0" smtClean="0">
                <a:latin typeface="Bodoni-Bold"/>
              </a:rPr>
              <a:t>● fixed percentage</a:t>
            </a:r>
          </a:p>
          <a:p>
            <a:pPr lvl="0"/>
            <a:r>
              <a:rPr lang="en-US" b="1" i="1" u="none" strike="noStrike" baseline="0" dirty="0" smtClean="0">
                <a:latin typeface="Bodoni-Bold"/>
              </a:rPr>
              <a:t>● division of marital portion, called “pro rata share” [same as NY’s </a:t>
            </a:r>
            <a:r>
              <a:rPr lang="en-US" b="1" i="1" u="none" strike="noStrike" baseline="0" dirty="0" err="1" smtClean="0">
                <a:latin typeface="Bodoni-Bold"/>
              </a:rPr>
              <a:t>Majauskas</a:t>
            </a:r>
            <a:r>
              <a:rPr lang="en-US" b="1" i="1" u="none" strike="noStrike" baseline="0" dirty="0" smtClean="0">
                <a:latin typeface="Bodoni-Bold"/>
              </a:rPr>
              <a:t>]</a:t>
            </a:r>
          </a:p>
          <a:p>
            <a:pPr lvl="0"/>
            <a:r>
              <a:rPr lang="en-US" b="1" i="1" u="none" strike="noStrike" baseline="0" dirty="0" smtClean="0">
                <a:latin typeface="Bodoni-Bold"/>
              </a:rPr>
              <a:t>● any other formula acceptable for processing.</a:t>
            </a:r>
          </a:p>
          <a:p>
            <a:pPr lvl="0"/>
            <a:endParaRPr lang="en-US" b="1" i="1" u="none" strike="noStrike" baseline="0" dirty="0" smtClean="0">
              <a:latin typeface="Bodoni-Bold"/>
            </a:endParaRPr>
          </a:p>
          <a:p>
            <a:pPr lvl="0"/>
            <a:r>
              <a:rPr lang="en-US" b="1" i="1" u="none" strike="noStrike" baseline="0" dirty="0" smtClean="0">
                <a:latin typeface="Bodoni-Bold"/>
              </a:rPr>
              <a:t>iv.  Cost-of-Living Adjustment must be addressed.</a:t>
            </a:r>
          </a:p>
          <a:p>
            <a:pPr lvl="0"/>
            <a:endParaRPr lang="en-US" b="1" i="1" u="none" strike="noStrike" baseline="0" dirty="0" smtClean="0">
              <a:latin typeface="Times New Roman"/>
            </a:endParaRPr>
          </a:p>
          <a:p>
            <a:endParaRPr lang="en-US" dirty="0"/>
          </a:p>
        </p:txBody>
      </p:sp>
    </p:spTree>
    <p:extLst>
      <p:ext uri="{BB962C8B-B14F-4D97-AF65-F5344CB8AC3E}">
        <p14:creationId xmlns:p14="http://schemas.microsoft.com/office/powerpoint/2010/main" val="3139589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447800"/>
          </a:xfrm>
        </p:spPr>
        <p:txBody>
          <a:bodyPr>
            <a:normAutofit/>
          </a:bodyPr>
          <a:lstStyle/>
          <a:p>
            <a:r>
              <a:rPr lang="en-US" b="1" i="0" u="none" strike="noStrike" kern="1600" baseline="0" dirty="0" smtClean="0">
                <a:latin typeface="Bodoni-Bold"/>
              </a:rPr>
              <a:t>CSRS and FERS </a:t>
            </a:r>
            <a:endParaRPr lang="en-US" dirty="0"/>
          </a:p>
        </p:txBody>
      </p:sp>
      <p:sp>
        <p:nvSpPr>
          <p:cNvPr id="3" name="Text Placeholder 2"/>
          <p:cNvSpPr>
            <a:spLocks noGrp="1"/>
          </p:cNvSpPr>
          <p:nvPr>
            <p:ph type="body" idx="1"/>
          </p:nvPr>
        </p:nvSpPr>
        <p:spPr>
          <a:xfrm>
            <a:off x="457200" y="1295400"/>
            <a:ext cx="8229600" cy="4830763"/>
          </a:xfrm>
        </p:spPr>
        <p:txBody>
          <a:bodyPr>
            <a:normAutofit fontScale="85000" lnSpcReduction="10000"/>
          </a:bodyPr>
          <a:lstStyle/>
          <a:p>
            <a:pPr lvl="0"/>
            <a:endParaRPr lang="en-US" b="1" i="1" u="none" strike="noStrike" baseline="0" dirty="0" smtClean="0">
              <a:latin typeface="Times New Roman"/>
            </a:endParaRPr>
          </a:p>
          <a:p>
            <a:pPr lvl="0"/>
            <a:r>
              <a:rPr lang="en-US" b="1" i="1" u="none" strike="noStrike" baseline="0" dirty="0" smtClean="0">
                <a:latin typeface="Bodoni-Bold"/>
              </a:rPr>
              <a:t>v.  Pension reverts to employee upon death of former spouse, unless order specifies payment to children after former spouse’s death.</a:t>
            </a:r>
          </a:p>
          <a:p>
            <a:pPr lvl="0"/>
            <a:endParaRPr lang="en-US" b="1" i="1" u="none" strike="noStrike" baseline="0" dirty="0" smtClean="0">
              <a:latin typeface="Bodoni-Bold"/>
            </a:endParaRPr>
          </a:p>
          <a:p>
            <a:pPr lvl="0"/>
            <a:r>
              <a:rPr lang="en-US" b="1" i="1" u="none" strike="noStrike" baseline="0" dirty="0" smtClean="0">
                <a:latin typeface="Bodoni-Bold"/>
              </a:rPr>
              <a:t>vi. Law enforcement, fire fighters, air traffic controllers and nuclear weapons couriers may retire after 20 years of service.</a:t>
            </a:r>
          </a:p>
          <a:p>
            <a:pPr lvl="0"/>
            <a:endParaRPr lang="en-US" b="1" i="1" u="none" strike="noStrike" baseline="0" dirty="0" smtClean="0">
              <a:latin typeface="Bodoni-Bold"/>
            </a:endParaRPr>
          </a:p>
          <a:p>
            <a:pPr lvl="0"/>
            <a:r>
              <a:rPr lang="en-US" b="1" i="1" u="none" strike="noStrike" baseline="0" dirty="0" smtClean="0">
                <a:latin typeface="Bodoni-Bold"/>
              </a:rPr>
              <a:t>vii.  Former spouse loses payment upon remarriage before age 55.</a:t>
            </a:r>
          </a:p>
          <a:p>
            <a:endParaRPr lang="en-US" dirty="0"/>
          </a:p>
        </p:txBody>
      </p:sp>
    </p:spTree>
    <p:extLst>
      <p:ext uri="{BB962C8B-B14F-4D97-AF65-F5344CB8AC3E}">
        <p14:creationId xmlns:p14="http://schemas.microsoft.com/office/powerpoint/2010/main" val="275961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kern="1600" baseline="0" dirty="0" smtClean="0">
                <a:latin typeface="Bodoni-Bold"/>
              </a:rPr>
              <a:t>2. Refund Of Employee Contributions </a:t>
            </a:r>
          </a:p>
        </p:txBody>
      </p:sp>
      <p:sp>
        <p:nvSpPr>
          <p:cNvPr id="3" name="Text Placeholder 2"/>
          <p:cNvSpPr>
            <a:spLocks noGrp="1"/>
          </p:cNvSpPr>
          <p:nvPr>
            <p:ph type="body" idx="1"/>
          </p:nvPr>
        </p:nvSpPr>
        <p:spPr>
          <a:xfrm>
            <a:off x="457200" y="1981200"/>
            <a:ext cx="8229600" cy="4144963"/>
          </a:xfrm>
        </p:spPr>
        <p:txBody>
          <a:bodyPr>
            <a:normAutofit fontScale="70000" lnSpcReduction="20000"/>
          </a:bodyPr>
          <a:lstStyle/>
          <a:p>
            <a:pPr marR="0" lvl="0" rtl="0"/>
            <a:r>
              <a:rPr lang="en-US" sz="4300" b="1" i="1" u="none" strike="noStrike" baseline="0" dirty="0" smtClean="0">
                <a:latin typeface="Bodoni-Bold"/>
              </a:rPr>
              <a:t>This option can be used like 401k type plans, but electing to receive this refund terminates all rights to a monthly pension. Both parties lose any rights to a potential annuity and survivorship rights if the participant requests a refund of contributions prior to retirement. It is acceptable to include language in the court order that bars the participant from making such a request to receive a refund of contributions.</a:t>
            </a:r>
          </a:p>
          <a:p>
            <a:pPr marR="0" lvl="0" rtl="0"/>
            <a:endParaRPr lang="en-US" sz="4000" b="1" i="1" u="none" strike="noStrike" baseline="0" dirty="0" smtClean="0">
              <a:latin typeface="Bodoni-Bold"/>
            </a:endParaRPr>
          </a:p>
        </p:txBody>
      </p:sp>
    </p:spTree>
    <p:extLst>
      <p:ext uri="{BB962C8B-B14F-4D97-AF65-F5344CB8AC3E}">
        <p14:creationId xmlns:p14="http://schemas.microsoft.com/office/powerpoint/2010/main" val="179258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Black" panose="020B0A04020102020204" pitchFamily="34" charset="0"/>
              </a:rPr>
              <a:t>The Basics</a:t>
            </a:r>
            <a:r>
              <a:rPr lang="en-US" dirty="0" smtClean="0"/>
              <a:t/>
            </a:r>
            <a:br>
              <a:rPr lang="en-US" dirty="0" smtClean="0"/>
            </a:br>
            <a:endParaRPr lang="en-US" b="1" dirty="0"/>
          </a:p>
        </p:txBody>
      </p:sp>
      <p:sp>
        <p:nvSpPr>
          <p:cNvPr id="3" name="Text Placeholder 2"/>
          <p:cNvSpPr>
            <a:spLocks noGrp="1"/>
          </p:cNvSpPr>
          <p:nvPr>
            <p:ph type="body" idx="1"/>
          </p:nvPr>
        </p:nvSpPr>
        <p:spPr/>
        <p:txBody>
          <a:bodyPr>
            <a:normAutofit/>
          </a:bodyPr>
          <a:lstStyle/>
          <a:p>
            <a:r>
              <a:rPr lang="en-US" sz="4000" dirty="0" smtClean="0">
                <a:latin typeface="Arial Black" panose="020B0A04020102020204" pitchFamily="34" charset="0"/>
              </a:rPr>
              <a:t>What is it?</a:t>
            </a:r>
          </a:p>
          <a:p>
            <a:r>
              <a:rPr lang="en-US" sz="4000" dirty="0" smtClean="0">
                <a:latin typeface="Arial Black" panose="020B0A04020102020204" pitchFamily="34" charset="0"/>
              </a:rPr>
              <a:t>Who gets how much?</a:t>
            </a:r>
          </a:p>
          <a:p>
            <a:r>
              <a:rPr lang="en-US" sz="4000" dirty="0" smtClean="0">
                <a:latin typeface="Arial Black" panose="020B0A04020102020204" pitchFamily="34" charset="0"/>
              </a:rPr>
              <a:t>Pre-retirement death</a:t>
            </a:r>
          </a:p>
          <a:p>
            <a:r>
              <a:rPr lang="en-US" sz="4000" dirty="0" smtClean="0">
                <a:latin typeface="Arial Black" panose="020B0A04020102020204" pitchFamily="34" charset="0"/>
              </a:rPr>
              <a:t>Post-retirement death</a:t>
            </a:r>
            <a:endParaRPr lang="en-US" sz="4000" dirty="0">
              <a:latin typeface="Arial Black" panose="020B0A04020102020204" pitchFamily="34" charset="0"/>
            </a:endParaRPr>
          </a:p>
        </p:txBody>
      </p:sp>
    </p:spTree>
    <p:extLst>
      <p:ext uri="{BB962C8B-B14F-4D97-AF65-F5344CB8AC3E}">
        <p14:creationId xmlns:p14="http://schemas.microsoft.com/office/powerpoint/2010/main" val="399969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baseline="0" dirty="0" smtClean="0">
                <a:latin typeface="Bodoni-Bold"/>
              </a:rPr>
              <a:t>3. Survivor Annuities</a:t>
            </a:r>
            <a:endParaRPr lang="en-US" b="1" dirty="0">
              <a:latin typeface="Bodoni-Bold"/>
            </a:endParaRPr>
          </a:p>
        </p:txBody>
      </p:sp>
      <p:sp>
        <p:nvSpPr>
          <p:cNvPr id="3" name="Text Placeholder 2"/>
          <p:cNvSpPr>
            <a:spLocks noGrp="1"/>
          </p:cNvSpPr>
          <p:nvPr>
            <p:ph type="body" idx="1"/>
          </p:nvPr>
        </p:nvSpPr>
        <p:spPr/>
        <p:txBody>
          <a:bodyPr>
            <a:normAutofit fontScale="62500" lnSpcReduction="20000"/>
          </a:bodyPr>
          <a:lstStyle/>
          <a:p>
            <a:pPr marL="0" lvl="0" indent="0">
              <a:buNone/>
            </a:pPr>
            <a:r>
              <a:rPr lang="en-US" sz="4800" b="1" i="1" dirty="0">
                <a:latin typeface="Bodoni-Bold"/>
              </a:rPr>
              <a:t>	A</a:t>
            </a:r>
            <a:r>
              <a:rPr lang="en-US" sz="4800" b="1" i="1" u="none" strike="noStrike" baseline="0" dirty="0" smtClean="0">
                <a:latin typeface="Bodoni-Bold"/>
              </a:rPr>
              <a:t> monthly payment to spouse or former spouse after death of employed spouse.</a:t>
            </a:r>
          </a:p>
          <a:p>
            <a:pPr lvl="0"/>
            <a:endParaRPr lang="en-US" sz="4800" b="1" i="1" u="none" strike="noStrike" baseline="0" dirty="0" smtClean="0">
              <a:latin typeface="Bodoni-Bold"/>
            </a:endParaRPr>
          </a:p>
          <a:p>
            <a:pPr lvl="0"/>
            <a:r>
              <a:rPr lang="en-US" sz="4800" b="1" i="1" u="none" strike="noStrike" baseline="0" dirty="0" err="1" smtClean="0">
                <a:latin typeface="Bodoni-Bold"/>
              </a:rPr>
              <a:t>i</a:t>
            </a:r>
            <a:r>
              <a:rPr lang="en-US" sz="4800" b="1" i="1" u="none" strike="noStrike" baseline="0" dirty="0" smtClean="0">
                <a:latin typeface="Bodoni-Bold"/>
              </a:rPr>
              <a:t>.  In addition to, not a continuation of, employee annuity (pension)</a:t>
            </a:r>
          </a:p>
          <a:p>
            <a:pPr lvl="0"/>
            <a:endParaRPr lang="en-US" sz="4800" b="1" i="1" u="none" strike="noStrike" baseline="0" dirty="0" smtClean="0">
              <a:latin typeface="Bodoni-Bold"/>
            </a:endParaRPr>
          </a:p>
          <a:p>
            <a:r>
              <a:rPr lang="en-US" sz="4800" b="1" i="1" u="none" strike="noStrike" baseline="0" dirty="0" smtClean="0">
                <a:latin typeface="Bodoni-Bold"/>
              </a:rPr>
              <a:t>ii. No cost if employee dies while employed  for the 55% (CSRS) or 50%  (FERS)  survivor annuity.</a:t>
            </a:r>
          </a:p>
          <a:p>
            <a:pPr lvl="0"/>
            <a:endParaRPr lang="en-US" sz="4800" b="1" i="1" u="none" strike="noStrike" baseline="0" dirty="0" smtClean="0">
              <a:latin typeface="Bodoni-Bold"/>
            </a:endParaRPr>
          </a:p>
          <a:p>
            <a:pPr lvl="0"/>
            <a:endParaRPr lang="en-US" b="1" i="1" u="none" strike="noStrike" baseline="0" dirty="0" smtClean="0">
              <a:latin typeface="Cambria"/>
            </a:endParaRPr>
          </a:p>
          <a:p>
            <a:endParaRPr lang="en-US" dirty="0"/>
          </a:p>
        </p:txBody>
      </p:sp>
    </p:spTree>
    <p:extLst>
      <p:ext uri="{BB962C8B-B14F-4D97-AF65-F5344CB8AC3E}">
        <p14:creationId xmlns:p14="http://schemas.microsoft.com/office/powerpoint/2010/main" val="933302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baseline="0" dirty="0" smtClean="0">
                <a:latin typeface="Bodoni-Bold"/>
              </a:rPr>
              <a:t>3. Survivor Annuities</a:t>
            </a:r>
            <a:endParaRPr lang="en-US" dirty="0">
              <a:latin typeface="Bodoni-Bold"/>
            </a:endParaRPr>
          </a:p>
        </p:txBody>
      </p:sp>
      <p:sp>
        <p:nvSpPr>
          <p:cNvPr id="3" name="Text Placeholder 2"/>
          <p:cNvSpPr>
            <a:spLocks noGrp="1"/>
          </p:cNvSpPr>
          <p:nvPr>
            <p:ph type="body" idx="1"/>
          </p:nvPr>
        </p:nvSpPr>
        <p:spPr/>
        <p:txBody>
          <a:bodyPr>
            <a:normAutofit/>
          </a:bodyPr>
          <a:lstStyle/>
          <a:p>
            <a:pPr lvl="0"/>
            <a:r>
              <a:rPr lang="en-US" b="1" i="1" u="none" strike="noStrike" baseline="0" dirty="0" smtClean="0">
                <a:latin typeface="Bodoni-Bold"/>
              </a:rPr>
              <a:t>iii. Cost: Monthly pension is reduced if employee is receiving benefits </a:t>
            </a:r>
          </a:p>
          <a:p>
            <a:pPr marL="0" lvl="0" indent="0">
              <a:buNone/>
            </a:pPr>
            <a:r>
              <a:rPr lang="en-US" b="1" i="1" u="none" strike="noStrike" baseline="0" dirty="0" smtClean="0">
                <a:latin typeface="Bodoni-Bold"/>
              </a:rPr>
              <a:t>       	CSRS:</a:t>
            </a:r>
            <a:r>
              <a:rPr lang="en-US" b="1" i="1" u="none" strike="noStrike" dirty="0" smtClean="0">
                <a:latin typeface="Bodoni-Bold"/>
              </a:rPr>
              <a:t> </a:t>
            </a:r>
            <a:r>
              <a:rPr lang="en-US" b="1" i="1" u="none" strike="noStrike" baseline="0" dirty="0" smtClean="0">
                <a:latin typeface="Bodoni-Bold"/>
              </a:rPr>
              <a:t>2.5% first $300 of pension plus 10% remainder for 55% to survivor or much lower cost for smaller payment.</a:t>
            </a:r>
          </a:p>
          <a:p>
            <a:pPr marL="0" lvl="0" indent="0">
              <a:buNone/>
            </a:pPr>
            <a:r>
              <a:rPr lang="en-US" b="1" i="1" dirty="0">
                <a:latin typeface="Bodoni-Bold"/>
              </a:rPr>
              <a:t>	</a:t>
            </a:r>
            <a:r>
              <a:rPr lang="en-US" b="1" i="1" dirty="0" smtClean="0">
                <a:latin typeface="Bodoni-Bold"/>
              </a:rPr>
              <a:t>FERS: 10% reduction for 50% payment to survivor, or 5% reduction for 25% to survivor.</a:t>
            </a:r>
          </a:p>
          <a:p>
            <a:pPr marL="0" lvl="0" indent="0">
              <a:buNone/>
            </a:pPr>
            <a:endParaRPr lang="en-US" b="1" i="1" u="none" strike="noStrike" baseline="0" dirty="0" smtClean="0">
              <a:latin typeface="Bodoni-Bold"/>
            </a:endParaRPr>
          </a:p>
          <a:p>
            <a:pPr lvl="0"/>
            <a:endParaRPr lang="en-US" b="1" i="1" u="none" strike="noStrike" baseline="0" dirty="0" smtClean="0">
              <a:latin typeface="Bodoni-Bold"/>
            </a:endParaRPr>
          </a:p>
        </p:txBody>
      </p:sp>
    </p:spTree>
    <p:extLst>
      <p:ext uri="{BB962C8B-B14F-4D97-AF65-F5344CB8AC3E}">
        <p14:creationId xmlns:p14="http://schemas.microsoft.com/office/powerpoint/2010/main" val="395716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baseline="0" dirty="0" smtClean="0">
                <a:latin typeface="Bodoni-Bold"/>
              </a:rPr>
              <a:t>3. Survivor Annuities</a:t>
            </a:r>
            <a:endParaRPr lang="en-US" dirty="0">
              <a:latin typeface="Bodoni-Bold"/>
            </a:endParaRPr>
          </a:p>
        </p:txBody>
      </p:sp>
      <p:sp>
        <p:nvSpPr>
          <p:cNvPr id="3" name="Text Placeholder 2"/>
          <p:cNvSpPr>
            <a:spLocks noGrp="1"/>
          </p:cNvSpPr>
          <p:nvPr>
            <p:ph type="body" idx="1"/>
          </p:nvPr>
        </p:nvSpPr>
        <p:spPr/>
        <p:txBody>
          <a:bodyPr>
            <a:normAutofit lnSpcReduction="10000"/>
          </a:bodyPr>
          <a:lstStyle/>
          <a:p>
            <a:pPr lvl="0"/>
            <a:r>
              <a:rPr lang="en-US" b="1" i="1" u="none" strike="noStrike" baseline="0" dirty="0" smtClean="0">
                <a:latin typeface="Bodoni-Bold"/>
              </a:rPr>
              <a:t>iv.  This survivor benefit is only available if it is selected before collecting pension payments.</a:t>
            </a:r>
          </a:p>
          <a:p>
            <a:pPr lvl="0"/>
            <a:endParaRPr lang="en-US" b="1" i="1" u="none" strike="noStrike" baseline="0" dirty="0" smtClean="0">
              <a:latin typeface="Bodoni-Bold"/>
            </a:endParaRPr>
          </a:p>
          <a:p>
            <a:pPr lvl="0"/>
            <a:r>
              <a:rPr lang="en-US" b="1" i="1" u="none" strike="noStrike" baseline="0" dirty="0" smtClean="0">
                <a:latin typeface="Bodoni-Bold"/>
              </a:rPr>
              <a:t>v. A former spouse survivor annuity ends if the former spouse remarries before age 55, unless the employee and the former spouse were married for 30 years or longer.</a:t>
            </a:r>
          </a:p>
          <a:p>
            <a:pPr lvl="0"/>
            <a:endParaRPr lang="en-US" b="1" i="1" u="none" strike="noStrike" baseline="0" dirty="0" smtClean="0">
              <a:latin typeface="Bodoni-Bold"/>
            </a:endParaRPr>
          </a:p>
        </p:txBody>
      </p:sp>
    </p:spTree>
    <p:extLst>
      <p:ext uri="{BB962C8B-B14F-4D97-AF65-F5344CB8AC3E}">
        <p14:creationId xmlns:p14="http://schemas.microsoft.com/office/powerpoint/2010/main" val="3930536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baseline="0" dirty="0" smtClean="0">
                <a:latin typeface="Bodoni-Bold"/>
              </a:rPr>
              <a:t>3. Survivor Annuities</a:t>
            </a:r>
            <a:endParaRPr lang="en-US" dirty="0">
              <a:latin typeface="Bodoni-Bold"/>
            </a:endParaRPr>
          </a:p>
        </p:txBody>
      </p:sp>
      <p:sp>
        <p:nvSpPr>
          <p:cNvPr id="3" name="Text Placeholder 2"/>
          <p:cNvSpPr>
            <a:spLocks noGrp="1"/>
          </p:cNvSpPr>
          <p:nvPr>
            <p:ph type="body" idx="1"/>
          </p:nvPr>
        </p:nvSpPr>
        <p:spPr/>
        <p:txBody>
          <a:bodyPr>
            <a:normAutofit/>
          </a:bodyPr>
          <a:lstStyle/>
          <a:p>
            <a:pPr lvl="0"/>
            <a:r>
              <a:rPr lang="en-US" b="1" i="1" u="none" strike="noStrike" baseline="0" dirty="0" smtClean="0">
                <a:latin typeface="Bodoni-Bold"/>
              </a:rPr>
              <a:t>vi.  If the plan participant terminates employment and does not commence retirement benefits because s/he has not yet met the retirement thresholds and dies, survivorship is lost.  </a:t>
            </a:r>
          </a:p>
          <a:p>
            <a:pPr lvl="0"/>
            <a:endParaRPr lang="en-US" b="1" i="1" u="none" strike="noStrike" baseline="0" dirty="0" smtClean="0">
              <a:latin typeface="Bodoni-Bold"/>
            </a:endParaRPr>
          </a:p>
          <a:p>
            <a:pPr lvl="0"/>
            <a:r>
              <a:rPr lang="en-US" b="1" i="1" u="none" strike="noStrike" baseline="0" dirty="0" smtClean="0">
                <a:latin typeface="Bodoni-Bold"/>
              </a:rPr>
              <a:t>vii.  Must be specified in COAP</a:t>
            </a:r>
          </a:p>
        </p:txBody>
      </p:sp>
    </p:spTree>
    <p:extLst>
      <p:ext uri="{BB962C8B-B14F-4D97-AF65-F5344CB8AC3E}">
        <p14:creationId xmlns:p14="http://schemas.microsoft.com/office/powerpoint/2010/main" val="212052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kern="1600" baseline="0" dirty="0" smtClean="0">
                <a:latin typeface="Bodoni-Bold"/>
              </a:rPr>
              <a:t>4. 	Insurable Interest Annuity</a:t>
            </a:r>
          </a:p>
        </p:txBody>
      </p:sp>
      <p:sp>
        <p:nvSpPr>
          <p:cNvPr id="3" name="Text Placeholder 2"/>
          <p:cNvSpPr>
            <a:spLocks noGrp="1"/>
          </p:cNvSpPr>
          <p:nvPr>
            <p:ph type="body" idx="1"/>
          </p:nvPr>
        </p:nvSpPr>
        <p:spPr/>
        <p:txBody>
          <a:bodyPr>
            <a:normAutofit fontScale="77500" lnSpcReduction="20000"/>
          </a:bodyPr>
          <a:lstStyle/>
          <a:p>
            <a:pPr marR="0" lvl="0" rtl="0"/>
            <a:r>
              <a:rPr lang="en-US" b="1" i="1" u="none" strike="noStrike" baseline="0" dirty="0" smtClean="0">
                <a:latin typeface="Cambria"/>
              </a:rPr>
              <a:t> </a:t>
            </a:r>
            <a:r>
              <a:rPr lang="en-US" b="1" i="1" u="none" strike="noStrike" baseline="0" dirty="0" err="1" smtClean="0">
                <a:latin typeface="Bodoni-Bold"/>
              </a:rPr>
              <a:t>i</a:t>
            </a:r>
            <a:r>
              <a:rPr lang="en-US" b="1" i="1" u="none" strike="noStrike" baseline="0" dirty="0" smtClean="0">
                <a:latin typeface="Bodoni-Bold"/>
              </a:rPr>
              <a:t>. Not subject to a Court Order </a:t>
            </a:r>
          </a:p>
          <a:p>
            <a:pPr marR="0" lvl="0" rtl="0"/>
            <a:endParaRPr lang="en-US" b="1" i="1" u="none" strike="noStrike" baseline="0" dirty="0" smtClean="0">
              <a:latin typeface="Bodoni-Bold"/>
            </a:endParaRPr>
          </a:p>
          <a:p>
            <a:pPr marR="0" lvl="0" rtl="0"/>
            <a:r>
              <a:rPr lang="en-US" b="1" i="1" u="none" strike="noStrike" baseline="0" dirty="0" smtClean="0">
                <a:latin typeface="Bodoni-Bold"/>
              </a:rPr>
              <a:t>ii. Pays a survivor annuity to a retiree's current or former spouse, child (minor or adult) or a relative </a:t>
            </a:r>
          </a:p>
          <a:p>
            <a:pPr marR="0" lvl="0" rtl="0"/>
            <a:r>
              <a:rPr lang="en-US" b="1" i="1" u="none" strike="noStrike" baseline="0" dirty="0" smtClean="0">
                <a:latin typeface="Bodoni-Bold"/>
              </a:rPr>
              <a:t> a. Advantage as it is payable as long as former spouse is alive, even if remarried </a:t>
            </a:r>
          </a:p>
          <a:p>
            <a:pPr marR="0" lvl="0" rtl="0"/>
            <a:r>
              <a:rPr lang="en-US" b="1" i="1" u="none" strike="noStrike" baseline="0" dirty="0" smtClean="0">
                <a:latin typeface="Bodoni-Bold"/>
              </a:rPr>
              <a:t>b. disadvantage in that it provides smaller benefits than a survivor annuity</a:t>
            </a:r>
          </a:p>
          <a:p>
            <a:pPr marR="0" lvl="0" rtl="0"/>
            <a:endParaRPr lang="en-US" b="1" i="1" u="none" strike="noStrike" baseline="0" dirty="0" smtClean="0">
              <a:latin typeface="Bodoni-Bold"/>
            </a:endParaRPr>
          </a:p>
          <a:p>
            <a:pPr marR="0" lvl="0" rtl="0"/>
            <a:r>
              <a:rPr lang="en-US" b="1" i="1" u="none" strike="noStrike" baseline="0" dirty="0" smtClean="0">
                <a:latin typeface="Bodoni-Bold"/>
              </a:rPr>
              <a:t>iii. May be useful to provide benefit for same-sex marriages and relationships </a:t>
            </a:r>
          </a:p>
        </p:txBody>
      </p:sp>
    </p:spTree>
    <p:extLst>
      <p:ext uri="{BB962C8B-B14F-4D97-AF65-F5344CB8AC3E}">
        <p14:creationId xmlns:p14="http://schemas.microsoft.com/office/powerpoint/2010/main" val="2175438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kern="1600" baseline="0" dirty="0" smtClean="0">
                <a:latin typeface="Bodoni-Bold"/>
              </a:rPr>
              <a:t>CSRS  has a loophole called "Lost Survivorship" </a:t>
            </a:r>
          </a:p>
        </p:txBody>
      </p:sp>
      <p:sp>
        <p:nvSpPr>
          <p:cNvPr id="3" name="Text Placeholder 2"/>
          <p:cNvSpPr>
            <a:spLocks noGrp="1"/>
          </p:cNvSpPr>
          <p:nvPr>
            <p:ph type="body" idx="1"/>
          </p:nvPr>
        </p:nvSpPr>
        <p:spPr/>
        <p:txBody>
          <a:bodyPr>
            <a:noAutofit/>
          </a:bodyPr>
          <a:lstStyle/>
          <a:p>
            <a:pPr marR="0" lvl="0" rtl="0"/>
            <a:r>
              <a:rPr lang="en-US" sz="2400" b="1" i="1" u="none" strike="noStrike" baseline="0" dirty="0" smtClean="0">
                <a:latin typeface="Bodoni-Bold"/>
              </a:rPr>
              <a:t>The former spouse of a former CSRS employee is not eligible for a former spouse annuity, unless the death occurs after the former employee starts receiving monthly pension payments.  The lost survivorship occurs if death is in between separation from employment and the start of pension payments.   Federal law only allows a former spouse to collect from an "employee" or "retiree." but not a former employee.  The only benefit available is a refund of contributions . This situation should be considered in the agreement, possibly using a insurance policy to protect the ex-spouse</a:t>
            </a:r>
            <a:r>
              <a:rPr lang="en-US" sz="1900" b="1" i="1" u="none" strike="noStrike" baseline="0" dirty="0" smtClean="0">
                <a:latin typeface="Bodoni-Bold"/>
              </a:rPr>
              <a:t>. </a:t>
            </a:r>
          </a:p>
        </p:txBody>
      </p:sp>
    </p:spTree>
    <p:extLst>
      <p:ext uri="{BB962C8B-B14F-4D97-AF65-F5344CB8AC3E}">
        <p14:creationId xmlns:p14="http://schemas.microsoft.com/office/powerpoint/2010/main" val="3191054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has a loophole called "Lost Survivorship" </a:t>
            </a:r>
            <a:endParaRPr lang="en-US" dirty="0"/>
          </a:p>
        </p:txBody>
      </p:sp>
      <p:sp>
        <p:nvSpPr>
          <p:cNvPr id="3" name="Text Placeholder 2"/>
          <p:cNvSpPr>
            <a:spLocks noGrp="1"/>
          </p:cNvSpPr>
          <p:nvPr>
            <p:ph type="body" idx="1"/>
          </p:nvPr>
        </p:nvSpPr>
        <p:spPr/>
        <p:txBody>
          <a:bodyPr>
            <a:normAutofit fontScale="92500" lnSpcReduction="20000"/>
          </a:bodyPr>
          <a:lstStyle/>
          <a:p>
            <a:pPr lvl="0"/>
            <a:endParaRPr lang="en-US" b="1" i="1" u="none" strike="noStrike" baseline="0" dirty="0" smtClean="0">
              <a:latin typeface="Bodoni-Bold"/>
            </a:endParaRPr>
          </a:p>
          <a:p>
            <a:pPr lvl="0"/>
            <a:r>
              <a:rPr lang="en-US" b="1" i="1" u="none" strike="noStrike" baseline="0" dirty="0" smtClean="0">
                <a:latin typeface="Bodoni-Bold"/>
              </a:rPr>
              <a:t>The former spouse of a FERS employee or retiree, or of a separated FERS employee with title to deferred annuity, may be awarded a survivor annuity and/or basic employee death benefit pursuant to a court order. NOTE: A court order that awards a FERS survivor annuity also awards a corresponding share of the basic employee death benefit unless the order expressly provides otherwise.</a:t>
            </a:r>
          </a:p>
          <a:p>
            <a:endParaRPr lang="en-US" dirty="0"/>
          </a:p>
        </p:txBody>
      </p:sp>
    </p:spTree>
    <p:extLst>
      <p:ext uri="{BB962C8B-B14F-4D97-AF65-F5344CB8AC3E}">
        <p14:creationId xmlns:p14="http://schemas.microsoft.com/office/powerpoint/2010/main" val="2484095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kern="1600" baseline="0" dirty="0" smtClean="0">
                <a:latin typeface="Bodoni-Bold"/>
              </a:rPr>
              <a:t>Special Requirements of a COAP </a:t>
            </a:r>
          </a:p>
        </p:txBody>
      </p:sp>
      <p:sp>
        <p:nvSpPr>
          <p:cNvPr id="3" name="Text Placeholder 2"/>
          <p:cNvSpPr>
            <a:spLocks noGrp="1"/>
          </p:cNvSpPr>
          <p:nvPr>
            <p:ph type="body" idx="1"/>
          </p:nvPr>
        </p:nvSpPr>
        <p:spPr/>
        <p:txBody>
          <a:bodyPr/>
          <a:lstStyle/>
          <a:p>
            <a:pPr marR="0" lvl="0" rtl="0"/>
            <a:r>
              <a:rPr lang="en-US" b="1" i="1" u="none" strike="noStrike" baseline="0" dirty="0" smtClean="0">
                <a:latin typeface="Bodoni-Bold"/>
              </a:rPr>
              <a:t>a. Shared benefit only </a:t>
            </a:r>
          </a:p>
          <a:p>
            <a:pPr marR="0" lvl="0" rtl="0"/>
            <a:r>
              <a:rPr lang="en-US" b="1" i="1" u="none" strike="noStrike" baseline="0" dirty="0" smtClean="0">
                <a:latin typeface="Bodoni-Bold"/>
              </a:rPr>
              <a:t>b. Cost of living </a:t>
            </a:r>
          </a:p>
          <a:p>
            <a:pPr marR="0" lvl="0" rtl="0"/>
            <a:r>
              <a:rPr lang="en-US" b="1" i="1" u="none" strike="noStrike" baseline="0" dirty="0" smtClean="0">
                <a:latin typeface="Bodoni-Bold"/>
              </a:rPr>
              <a:t>c. Refund of contributions can void spouse's benefit </a:t>
            </a:r>
          </a:p>
          <a:p>
            <a:pPr marR="0" lvl="0" rtl="0"/>
            <a:r>
              <a:rPr lang="en-US" b="1" i="1" u="none" strike="noStrike" baseline="0" dirty="0" smtClean="0">
                <a:latin typeface="Bodoni-Bold"/>
              </a:rPr>
              <a:t>d. Spouse loses survivor benefits if remarried prior to age 55 </a:t>
            </a:r>
          </a:p>
          <a:p>
            <a:pPr marR="0" lvl="0" rtl="0"/>
            <a:r>
              <a:rPr lang="en-US" b="1" i="1" u="none" strike="noStrike" baseline="0" dirty="0" smtClean="0">
                <a:latin typeface="Bodoni-Bold"/>
              </a:rPr>
              <a:t>e. Spouse can name a beneficiary </a:t>
            </a:r>
          </a:p>
          <a:p>
            <a:pPr marR="0" lvl="0" rtl="0"/>
            <a:r>
              <a:rPr lang="en-US" b="1" i="1" u="none" strike="noStrike" baseline="0" dirty="0" smtClean="0">
                <a:latin typeface="Bodoni-Bold"/>
              </a:rPr>
              <a:t>f. Maximum survivor annuity is 55% </a:t>
            </a:r>
          </a:p>
        </p:txBody>
      </p:sp>
    </p:spTree>
    <p:extLst>
      <p:ext uri="{BB962C8B-B14F-4D97-AF65-F5344CB8AC3E}">
        <p14:creationId xmlns:p14="http://schemas.microsoft.com/office/powerpoint/2010/main" val="4185731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kern="1600" baseline="0" dirty="0" smtClean="0">
                <a:latin typeface="Bodoni-Bold"/>
              </a:rPr>
              <a:t>CSRS Participants Are Not Covered By Social Security </a:t>
            </a:r>
          </a:p>
        </p:txBody>
      </p:sp>
      <p:sp>
        <p:nvSpPr>
          <p:cNvPr id="3" name="Text Placeholder 2"/>
          <p:cNvSpPr>
            <a:spLocks noGrp="1"/>
          </p:cNvSpPr>
          <p:nvPr>
            <p:ph type="body" idx="1"/>
          </p:nvPr>
        </p:nvSpPr>
        <p:spPr/>
        <p:txBody>
          <a:bodyPr>
            <a:normAutofit fontScale="92500" lnSpcReduction="20000"/>
          </a:bodyPr>
          <a:lstStyle/>
          <a:p>
            <a:pPr lvl="0"/>
            <a:r>
              <a:rPr lang="en-US" b="1" i="1" u="none" strike="noStrike" baseline="0" dirty="0" smtClean="0">
                <a:latin typeface="Bodoni-Bold"/>
              </a:rPr>
              <a:t>Entire benefit can be considered marital property for purposes of determining amount due ex-spouse under a COAP.</a:t>
            </a:r>
          </a:p>
          <a:p>
            <a:pPr lvl="0"/>
            <a:endParaRPr lang="en-US" b="1" i="1" u="none" strike="noStrike" baseline="0" dirty="0" smtClean="0">
              <a:latin typeface="Bodoni-Bold"/>
            </a:endParaRPr>
          </a:p>
          <a:p>
            <a:pPr lvl="0"/>
            <a:r>
              <a:rPr lang="en-US" b="1" i="1" u="none" strike="noStrike" baseline="0" dirty="0" smtClean="0">
                <a:latin typeface="Bodoni-Bold"/>
              </a:rPr>
              <a:t>Can lead to problem with present valuation of pension in lieu of COAP </a:t>
            </a:r>
          </a:p>
          <a:p>
            <a:pPr lvl="0"/>
            <a:endParaRPr lang="en-US" b="1" i="1" u="none" strike="noStrike" baseline="0" dirty="0" smtClean="0">
              <a:latin typeface="Bodoni-Bold"/>
            </a:endParaRPr>
          </a:p>
          <a:p>
            <a:pPr lvl="0"/>
            <a:r>
              <a:rPr lang="en-US" b="1" i="1" u="none" strike="noStrike" baseline="0" dirty="0" smtClean="0">
                <a:latin typeface="Bodoni-Bold"/>
              </a:rPr>
              <a:t>Civil Service employee may exclude that portion of pension to be received in lieu of Social Security </a:t>
            </a:r>
          </a:p>
          <a:p>
            <a:endParaRPr lang="en-US" dirty="0"/>
          </a:p>
        </p:txBody>
      </p:sp>
    </p:spTree>
    <p:extLst>
      <p:ext uri="{BB962C8B-B14F-4D97-AF65-F5344CB8AC3E}">
        <p14:creationId xmlns:p14="http://schemas.microsoft.com/office/powerpoint/2010/main" val="3993859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Participants Are Not Covered By Social Security </a:t>
            </a:r>
            <a:br>
              <a:rPr lang="en-US" b="1" i="0" u="none" strike="noStrike" kern="1600" baseline="0" dirty="0" smtClean="0">
                <a:latin typeface="Bodoni-Bold"/>
              </a:rPr>
            </a:br>
            <a:endParaRPr lang="en-US" b="1" i="0" u="none" strike="noStrike" kern="1600" baseline="0" dirty="0" smtClean="0">
              <a:latin typeface="Bodoni-Bold"/>
            </a:endParaRPr>
          </a:p>
        </p:txBody>
      </p:sp>
      <p:sp>
        <p:nvSpPr>
          <p:cNvPr id="3" name="Text Placeholder 2"/>
          <p:cNvSpPr>
            <a:spLocks noGrp="1"/>
          </p:cNvSpPr>
          <p:nvPr>
            <p:ph type="body" idx="1"/>
          </p:nvPr>
        </p:nvSpPr>
        <p:spPr>
          <a:xfrm>
            <a:off x="457200" y="1143000"/>
            <a:ext cx="8229600" cy="4983163"/>
          </a:xfrm>
        </p:spPr>
        <p:txBody>
          <a:bodyPr>
            <a:normAutofit fontScale="70000" lnSpcReduction="20000"/>
          </a:bodyPr>
          <a:lstStyle/>
          <a:p>
            <a:pPr lvl="0"/>
            <a:r>
              <a:rPr lang="en-US" sz="2800" b="1" i="0" u="none" strike="noStrike" kern="1600" baseline="0" dirty="0" err="1" smtClean="0">
                <a:latin typeface="Bodoni-Bold"/>
              </a:rPr>
              <a:t>Cornbleth</a:t>
            </a:r>
            <a:r>
              <a:rPr lang="en-US" sz="2800" b="1" i="0" u="none" strike="noStrike" kern="1600" baseline="0" dirty="0" smtClean="0">
                <a:latin typeface="Bodoni-Bold"/>
              </a:rPr>
              <a:t> v </a:t>
            </a:r>
            <a:r>
              <a:rPr lang="en-US" sz="2800" b="1" i="0" u="none" strike="noStrike" kern="1600" baseline="0" dirty="0" err="1" smtClean="0">
                <a:latin typeface="Bodoni-Bold"/>
              </a:rPr>
              <a:t>Cornbleth</a:t>
            </a:r>
            <a:r>
              <a:rPr lang="en-US" sz="2800" b="1" i="0" u="none" strike="noStrike" kern="1600" baseline="0" dirty="0" smtClean="0">
                <a:latin typeface="Bodoni-Bold"/>
              </a:rPr>
              <a:t>, 397 Pa Super 421, 580 A.2d 369 (1990) </a:t>
            </a:r>
          </a:p>
          <a:p>
            <a:pPr lvl="0"/>
            <a:r>
              <a:rPr lang="en-US" sz="3400" b="1" i="1" u="none" strike="noStrike" baseline="0" dirty="0" smtClean="0">
                <a:latin typeface="Bodoni-Bold"/>
              </a:rPr>
              <a:t>"To facilitate a process of equating CSRS participants and Social Security participants, we believe it will be necessary to compute the present value of a Social Security benefit had the CSRS participant been participating in the Social Security system. This present value should then be deducted from the present value of the CSRS pension ... This process should result in equating, as near as possible, the two classes of individuals for equitable distribution purposes" </a:t>
            </a:r>
          </a:p>
          <a:p>
            <a:pPr marR="0" lvl="0" rtl="0"/>
            <a:endParaRPr lang="en-US" sz="3400" b="1" i="1" u="none" strike="noStrike" baseline="0" dirty="0" smtClean="0">
              <a:latin typeface="Bodoni-Bold"/>
            </a:endParaRPr>
          </a:p>
          <a:p>
            <a:pPr marR="0" lvl="0" rtl="0"/>
            <a:r>
              <a:rPr lang="en-US" sz="3400" b="1" i="1" u="none" strike="noStrike" baseline="0" dirty="0" smtClean="0">
                <a:latin typeface="Bodoni-Bold"/>
              </a:rPr>
              <a:t>Wallach - 37 AD 3d 707,831 NYS 2d 210 (2007) </a:t>
            </a:r>
          </a:p>
          <a:p>
            <a:pPr marL="0" marR="0" lvl="0" indent="0" rtl="0">
              <a:buNone/>
            </a:pPr>
            <a:r>
              <a:rPr lang="en-US" sz="3400" b="1" i="1" u="none" strike="noStrike" baseline="0" dirty="0" smtClean="0">
                <a:latin typeface="Bodoni-Bold"/>
              </a:rPr>
              <a:t>     "Valuation of federal pension should be reduced by value of equivalent Social Security benefit" </a:t>
            </a:r>
            <a:endParaRPr lang="en-US" b="1" i="1" u="none" strike="noStrike" baseline="0" dirty="0" smtClean="0">
              <a:latin typeface="Bodoni-Bold"/>
            </a:endParaRPr>
          </a:p>
        </p:txBody>
      </p:sp>
    </p:spTree>
    <p:extLst>
      <p:ext uri="{BB962C8B-B14F-4D97-AF65-F5344CB8AC3E}">
        <p14:creationId xmlns:p14="http://schemas.microsoft.com/office/powerpoint/2010/main" val="3513460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u="none" strike="noStrike" baseline="0" dirty="0" smtClean="0">
                <a:latin typeface="Bodoni-Bold"/>
              </a:rPr>
              <a:t>The major Federal plans are:</a:t>
            </a:r>
            <a:br>
              <a:rPr lang="en-US" b="1" i="1" u="none" strike="noStrike" baseline="0" dirty="0" smtClean="0">
                <a:latin typeface="Bodoni-Bold"/>
              </a:rPr>
            </a:br>
            <a:endParaRPr lang="en-US" b="1" i="0" u="none" strike="noStrike" kern="1600" baseline="0" dirty="0" smtClean="0">
              <a:latin typeface="Bodoni-Bold"/>
            </a:endParaRPr>
          </a:p>
        </p:txBody>
      </p:sp>
      <p:sp>
        <p:nvSpPr>
          <p:cNvPr id="3" name="Text Placeholder 2"/>
          <p:cNvSpPr>
            <a:spLocks noGrp="1"/>
          </p:cNvSpPr>
          <p:nvPr>
            <p:ph type="body" idx="1"/>
          </p:nvPr>
        </p:nvSpPr>
        <p:spPr>
          <a:xfrm>
            <a:off x="152400" y="1066800"/>
            <a:ext cx="8915400" cy="5257800"/>
          </a:xfrm>
        </p:spPr>
        <p:txBody>
          <a:bodyPr>
            <a:normAutofit/>
          </a:bodyPr>
          <a:lstStyle/>
          <a:p>
            <a:pPr marR="0" lvl="0" rtl="0"/>
            <a:r>
              <a:rPr lang="en-US" b="1" i="1" u="none" strike="noStrike" baseline="0" dirty="0" smtClean="0">
                <a:latin typeface="Bodoni-Bold"/>
              </a:rPr>
              <a:t>1. Civil Service Retirement System (CSRS) for pre-1984 employees </a:t>
            </a:r>
            <a:r>
              <a:rPr lang="en-US" b="1" u="none" strike="noStrike" baseline="0" dirty="0" smtClean="0">
                <a:latin typeface="Bodoni-Bold"/>
              </a:rPr>
              <a:t>(159,000 members, 1.9 million retirees) </a:t>
            </a:r>
          </a:p>
          <a:p>
            <a:pPr lvl="0"/>
            <a:r>
              <a:rPr lang="en-US" b="1" i="1" u="none" strike="noStrike" baseline="0" dirty="0" smtClean="0">
                <a:latin typeface="Bodoni-Bold"/>
              </a:rPr>
              <a:t>2. Federal Employees Retirement System (FERS) for all employees hired after 1/1/1984 </a:t>
            </a:r>
            <a:r>
              <a:rPr lang="en-US" b="1" u="none" strike="noStrike" baseline="0" dirty="0" smtClean="0">
                <a:latin typeface="Bodoni-Bold"/>
              </a:rPr>
              <a:t>(</a:t>
            </a:r>
            <a:r>
              <a:rPr lang="en-US" b="1" dirty="0" smtClean="0">
                <a:latin typeface="Bodoni-Bold"/>
              </a:rPr>
              <a:t>2</a:t>
            </a:r>
            <a:r>
              <a:rPr lang="en-US" b="1" u="none" strike="noStrike" baseline="0" dirty="0" smtClean="0">
                <a:latin typeface="Bodoni-Bold"/>
              </a:rPr>
              <a:t>.5 million members,</a:t>
            </a:r>
            <a:r>
              <a:rPr lang="en-US" b="1" u="none" strike="noStrike" dirty="0" smtClean="0">
                <a:latin typeface="Bodoni-Bold"/>
              </a:rPr>
              <a:t> </a:t>
            </a:r>
            <a:r>
              <a:rPr lang="en-US" b="1" u="none" strike="noStrike" baseline="0" dirty="0" smtClean="0">
                <a:latin typeface="Bodoni-Bold"/>
              </a:rPr>
              <a:t> </a:t>
            </a:r>
            <a:r>
              <a:rPr lang="en-US" b="1" u="none" strike="noStrike" baseline="0" dirty="0" smtClean="0">
                <a:latin typeface="Bodoni-Bold"/>
              </a:rPr>
              <a:t>700,000 retirees)</a:t>
            </a:r>
          </a:p>
          <a:p>
            <a:pPr marR="0" lvl="0" rtl="0"/>
            <a:r>
              <a:rPr lang="en-US" b="1" i="1" u="none" strike="noStrike" baseline="0" dirty="0" smtClean="0">
                <a:latin typeface="Bodoni-Bold"/>
              </a:rPr>
              <a:t>3. Thrift Savings Plan (TSP) </a:t>
            </a:r>
            <a:r>
              <a:rPr lang="en-US" sz="2600" b="1" i="1" u="none" strike="noStrike" baseline="0" dirty="0" smtClean="0">
                <a:latin typeface="Bodoni-Bold"/>
              </a:rPr>
              <a:t>(</a:t>
            </a:r>
            <a:r>
              <a:rPr lang="en-US" b="1" i="1" u="none" strike="noStrike" baseline="0" dirty="0" smtClean="0">
                <a:latin typeface="Bodoni-Bold"/>
              </a:rPr>
              <a:t>5 million members)</a:t>
            </a:r>
          </a:p>
        </p:txBody>
      </p:sp>
    </p:spTree>
    <p:extLst>
      <p:ext uri="{BB962C8B-B14F-4D97-AF65-F5344CB8AC3E}">
        <p14:creationId xmlns:p14="http://schemas.microsoft.com/office/powerpoint/2010/main" val="2322819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a:t>
            </a:r>
            <a:br>
              <a:rPr lang="en-US" b="1" i="0" u="none" strike="noStrike" kern="1600" baseline="0" dirty="0" smtClean="0">
                <a:latin typeface="Bodoni-Bold"/>
              </a:rPr>
            </a:br>
            <a:r>
              <a:rPr lang="en-US" b="1" i="0" u="none" strike="noStrike" kern="1600" baseline="0" dirty="0" smtClean="0">
                <a:latin typeface="Bodoni-Bold"/>
              </a:rPr>
              <a:t> Phased Retirement</a:t>
            </a:r>
          </a:p>
        </p:txBody>
      </p:sp>
      <p:sp>
        <p:nvSpPr>
          <p:cNvPr id="3" name="Text Placeholder 2"/>
          <p:cNvSpPr>
            <a:spLocks noGrp="1"/>
          </p:cNvSpPr>
          <p:nvPr>
            <p:ph type="body" idx="1"/>
          </p:nvPr>
        </p:nvSpPr>
        <p:spPr/>
        <p:txBody>
          <a:bodyPr>
            <a:normAutofit fontScale="77500" lnSpcReduction="20000"/>
          </a:bodyPr>
          <a:lstStyle/>
          <a:p>
            <a:pPr marR="0" lvl="0" rtl="0"/>
            <a:r>
              <a:rPr lang="en-US" b="1" i="1" u="none" strike="noStrike" baseline="0" dirty="0" smtClean="0">
                <a:latin typeface="Bodoni-Bold"/>
              </a:rPr>
              <a:t>Phased retirement was authorized in July, 2012.  An employee who opts for a "phased" retirement will receive a CSRS or FERS pension that is reduced proportionately by the amount of time the "retired" employee works. If the employee works three-fifths of the time, the employee will receive two-fifths of his or her pension.  A "phased" retiree would continue to accrue pay raises through step increases and his or her CSRS or FERS annuity would be increased by any cost-of-living adjustments (COLA). </a:t>
            </a:r>
          </a:p>
          <a:p>
            <a:pPr marR="0" lvl="0" rtl="0"/>
            <a:r>
              <a:rPr lang="en-US" b="1" i="1" u="none" strike="noStrike" baseline="0" dirty="0" smtClean="0">
                <a:latin typeface="Bodoni-Bold"/>
              </a:rPr>
              <a:t>Court orders to divide phased pensions will be honored the same as other orders affecting pensions.</a:t>
            </a:r>
          </a:p>
        </p:txBody>
      </p:sp>
    </p:spTree>
    <p:extLst>
      <p:ext uri="{BB962C8B-B14F-4D97-AF65-F5344CB8AC3E}">
        <p14:creationId xmlns:p14="http://schemas.microsoft.com/office/powerpoint/2010/main" val="616300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CSRS and FERS </a:t>
            </a:r>
            <a:br>
              <a:rPr lang="en-US" b="1" i="0" u="none" strike="noStrike" kern="1600" baseline="0" dirty="0" smtClean="0">
                <a:latin typeface="Bodoni-Bold"/>
              </a:rPr>
            </a:br>
            <a:r>
              <a:rPr lang="en-US" b="1" i="0" u="none" strike="noStrike" kern="1600" baseline="0" dirty="0" smtClean="0">
                <a:latin typeface="Bodoni-Bold"/>
              </a:rPr>
              <a:t>Early Retirement</a:t>
            </a:r>
          </a:p>
        </p:txBody>
      </p:sp>
      <p:sp>
        <p:nvSpPr>
          <p:cNvPr id="3" name="Text Placeholder 2"/>
          <p:cNvSpPr>
            <a:spLocks noGrp="1"/>
          </p:cNvSpPr>
          <p:nvPr>
            <p:ph type="body" idx="1"/>
          </p:nvPr>
        </p:nvSpPr>
        <p:spPr/>
        <p:txBody>
          <a:bodyPr/>
          <a:lstStyle/>
          <a:p>
            <a:pPr marR="0" lvl="0" rtl="0"/>
            <a:r>
              <a:rPr lang="en-US" b="1" i="1" u="none" strike="noStrike" baseline="0" dirty="0" smtClean="0">
                <a:latin typeface="Bodoni-Bold"/>
              </a:rPr>
              <a:t>To avoid lay-offs, some employees will be eligible for early retirement, which allows a full pension after age 55 based on earnings and years employed upon retirement.  </a:t>
            </a:r>
          </a:p>
        </p:txBody>
      </p:sp>
    </p:spTree>
    <p:extLst>
      <p:ext uri="{BB962C8B-B14F-4D97-AF65-F5344CB8AC3E}">
        <p14:creationId xmlns:p14="http://schemas.microsoft.com/office/powerpoint/2010/main" val="42592770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724400"/>
            <a:ext cx="1594757" cy="1572986"/>
          </a:xfrm>
          <a:prstGeom prst="rect">
            <a:avLst/>
          </a:prstGeom>
        </p:spPr>
      </p:pic>
      <p:sp>
        <p:nvSpPr>
          <p:cNvPr id="2" name="Title 1"/>
          <p:cNvSpPr>
            <a:spLocks noGrp="1"/>
          </p:cNvSpPr>
          <p:nvPr>
            <p:ph type="title"/>
          </p:nvPr>
        </p:nvSpPr>
        <p:spPr/>
        <p:txBody>
          <a:bodyPr/>
          <a:lstStyle/>
          <a:p>
            <a:pPr marR="0" rtl="0"/>
            <a:r>
              <a:rPr lang="en-US" b="1" i="0" u="none" strike="noStrike" kern="1600" baseline="0" dirty="0" smtClean="0">
                <a:latin typeface="Bodoni-Bold"/>
              </a:rPr>
              <a:t>Thrift Savings Plan (TSP) </a:t>
            </a:r>
          </a:p>
        </p:txBody>
      </p:sp>
      <p:sp>
        <p:nvSpPr>
          <p:cNvPr id="3" name="Text Placeholder 2"/>
          <p:cNvSpPr>
            <a:spLocks noGrp="1"/>
          </p:cNvSpPr>
          <p:nvPr>
            <p:ph type="body" idx="1"/>
          </p:nvPr>
        </p:nvSpPr>
        <p:spPr>
          <a:xfrm>
            <a:off x="457200" y="1295400"/>
            <a:ext cx="8229600" cy="4830763"/>
          </a:xfrm>
        </p:spPr>
        <p:txBody>
          <a:bodyPr>
            <a:normAutofit/>
          </a:bodyPr>
          <a:lstStyle/>
          <a:p>
            <a:pPr lvl="0"/>
            <a:r>
              <a:rPr lang="en-US" b="1" i="1" u="none" strike="noStrike" baseline="0" dirty="0" smtClean="0">
                <a:latin typeface="Bodoni-Bold"/>
              </a:rPr>
              <a:t>A defined contribution type plan for federal employees, much like a 401K plan.</a:t>
            </a:r>
          </a:p>
          <a:p>
            <a:pPr lvl="0"/>
            <a:r>
              <a:rPr lang="en-US" b="1" i="1" u="none" strike="noStrike" baseline="0" dirty="0" smtClean="0">
                <a:latin typeface="Bodoni-Bold"/>
              </a:rPr>
              <a:t>1. May be divided by Qualified Retirement Benefits Court Order, as part of divorce or legal separation </a:t>
            </a:r>
          </a:p>
          <a:p>
            <a:pPr lvl="0"/>
            <a:r>
              <a:rPr lang="en-US" b="1" i="1" u="none" strike="noStrike" baseline="0" dirty="0" smtClean="0">
                <a:latin typeface="Bodoni-Bold"/>
              </a:rPr>
              <a:t>2. Accounts valued only once per month on the last day of the month </a:t>
            </a:r>
          </a:p>
          <a:p>
            <a:pPr lvl="0"/>
            <a:endParaRPr lang="en-US" b="1" i="1" u="none" strike="noStrike" baseline="0" dirty="0" smtClean="0">
              <a:latin typeface="Bodoni-Bold"/>
            </a:endParaRPr>
          </a:p>
          <a:p>
            <a:pPr lvl="0"/>
            <a:endParaRPr lang="en-US" b="1" i="1" u="none" strike="noStrike" baseline="0" dirty="0" smtClean="0">
              <a:latin typeface="Bodoni-Bold"/>
            </a:endParaRPr>
          </a:p>
          <a:p>
            <a:endParaRPr lang="en-US" dirty="0"/>
          </a:p>
        </p:txBody>
      </p:sp>
    </p:spTree>
    <p:extLst>
      <p:ext uri="{BB962C8B-B14F-4D97-AF65-F5344CB8AC3E}">
        <p14:creationId xmlns:p14="http://schemas.microsoft.com/office/powerpoint/2010/main" val="331201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kern="1600" baseline="0" dirty="0" smtClean="0">
                <a:latin typeface="Bodoni-Bold"/>
              </a:rPr>
              <a:t>Thrift Savings Plan (TSP) </a:t>
            </a:r>
          </a:p>
        </p:txBody>
      </p:sp>
      <p:sp>
        <p:nvSpPr>
          <p:cNvPr id="3" name="Text Placeholder 2"/>
          <p:cNvSpPr>
            <a:spLocks noGrp="1"/>
          </p:cNvSpPr>
          <p:nvPr>
            <p:ph type="body" idx="1"/>
          </p:nvPr>
        </p:nvSpPr>
        <p:spPr/>
        <p:txBody>
          <a:bodyPr>
            <a:normAutofit/>
          </a:bodyPr>
          <a:lstStyle/>
          <a:p>
            <a:pPr lvl="0"/>
            <a:endParaRPr lang="en-US" b="1" i="1" u="none" strike="noStrike" baseline="0" dirty="0" smtClean="0">
              <a:latin typeface="Bodoni-Bold"/>
            </a:endParaRPr>
          </a:p>
          <a:p>
            <a:pPr lvl="0"/>
            <a:r>
              <a:rPr lang="en-US" b="1" i="1" u="none" strike="noStrike" baseline="0" dirty="0" smtClean="0">
                <a:latin typeface="Bodoni-Bold"/>
              </a:rPr>
              <a:t>3. Interest or earnings may be awarded from a specified date but not “investment gains or losses or actual results.”  A specified interest rate will be accepted, as will use of interest on their own “G” fund of government securities.</a:t>
            </a:r>
          </a:p>
          <a:p>
            <a:pPr lvl="0"/>
            <a:endParaRPr lang="en-US" b="1" i="1" u="none" strike="noStrike" baseline="0" dirty="0" smtClean="0">
              <a:latin typeface="Bodoni-Bold"/>
            </a:endParaRPr>
          </a:p>
          <a:p>
            <a:endParaRPr lang="en-US" dirty="0"/>
          </a:p>
        </p:txBody>
      </p:sp>
    </p:spTree>
    <p:extLst>
      <p:ext uri="{BB962C8B-B14F-4D97-AF65-F5344CB8AC3E}">
        <p14:creationId xmlns:p14="http://schemas.microsoft.com/office/powerpoint/2010/main" val="3695276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kern="1600" baseline="0" dirty="0" smtClean="0">
                <a:latin typeface="Bodoni-Bold"/>
              </a:rPr>
              <a:t>Thrift Savings Plan (TSP) </a:t>
            </a:r>
            <a:endParaRPr lang="en-US" b="1" i="0" u="none" strike="noStrike" kern="1600" baseline="0" dirty="0" smtClean="0">
              <a:latin typeface="Times New Roman"/>
            </a:endParaRPr>
          </a:p>
        </p:txBody>
      </p:sp>
      <p:sp>
        <p:nvSpPr>
          <p:cNvPr id="3" name="Text Placeholder 2"/>
          <p:cNvSpPr>
            <a:spLocks noGrp="1"/>
          </p:cNvSpPr>
          <p:nvPr>
            <p:ph type="body" idx="1"/>
          </p:nvPr>
        </p:nvSpPr>
        <p:spPr/>
        <p:txBody>
          <a:bodyPr>
            <a:normAutofit fontScale="92500" lnSpcReduction="20000"/>
          </a:bodyPr>
          <a:lstStyle/>
          <a:p>
            <a:pPr lvl="0"/>
            <a:r>
              <a:rPr lang="en-US" b="1" i="1" u="none" strike="noStrike" baseline="0" dirty="0" smtClean="0">
                <a:latin typeface="Bodoni-Bold"/>
              </a:rPr>
              <a:t>4.  Payments may be directed to an IRA account to avoid 20% tax withholding and eventual payment of taxes on amount received. </a:t>
            </a:r>
          </a:p>
          <a:p>
            <a:pPr lvl="0"/>
            <a:endParaRPr lang="en-US" b="1" i="1" u="none" strike="noStrike" baseline="0" dirty="0" smtClean="0">
              <a:latin typeface="Bodoni-Bold"/>
            </a:endParaRPr>
          </a:p>
          <a:p>
            <a:pPr lvl="0"/>
            <a:r>
              <a:rPr lang="en-US" b="1" i="1" u="none" strike="noStrike" baseline="0" dirty="0" smtClean="0">
                <a:latin typeface="Bodoni-Bold"/>
              </a:rPr>
              <a:t>5. No Pre-approval process.</a:t>
            </a:r>
          </a:p>
          <a:p>
            <a:pPr lvl="0"/>
            <a:endParaRPr lang="en-US" b="1" i="1" u="none" strike="noStrike" baseline="0" dirty="0" smtClean="0">
              <a:latin typeface="Bodoni-Bold"/>
            </a:endParaRPr>
          </a:p>
          <a:p>
            <a:pPr lvl="0"/>
            <a:r>
              <a:rPr lang="en-US" b="1" i="1" u="none" strike="noStrike" baseline="0" dirty="0" smtClean="0">
                <a:latin typeface="Bodoni-Bold"/>
              </a:rPr>
              <a:t>6.  TSP may contain two accounts for both civilian and military service, but only one court order is needed.</a:t>
            </a: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1871121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kern="1600" baseline="0" dirty="0" smtClean="0">
                <a:latin typeface="Bodoni-Bold"/>
              </a:rPr>
              <a:t>Railroad Retirement Board (RRB)</a:t>
            </a:r>
            <a:r>
              <a:rPr lang="en-US" b="1" i="0" u="none" strike="noStrike" kern="1600" baseline="0" dirty="0" smtClean="0">
                <a:latin typeface="Cambria"/>
              </a:rPr>
              <a:t> </a:t>
            </a:r>
          </a:p>
        </p:txBody>
      </p:sp>
      <p:sp>
        <p:nvSpPr>
          <p:cNvPr id="3" name="Text Placeholder 2"/>
          <p:cNvSpPr>
            <a:spLocks noGrp="1"/>
          </p:cNvSpPr>
          <p:nvPr>
            <p:ph type="body" idx="1"/>
          </p:nvPr>
        </p:nvSpPr>
        <p:spPr/>
        <p:txBody>
          <a:bodyPr>
            <a:normAutofit/>
          </a:bodyPr>
          <a:lstStyle/>
          <a:p>
            <a:pPr marR="0" lvl="0" rtl="0"/>
            <a:r>
              <a:rPr lang="en-US" b="1" i="1" u="none" strike="noStrike" baseline="0" dirty="0" smtClean="0">
                <a:latin typeface="Bodoni-Bold"/>
              </a:rPr>
              <a:t>a. Tier I - A non-divisible component of the employee's annuity. Benefit under Tier I is equal to what would have been provided if covered under Social Security.</a:t>
            </a:r>
          </a:p>
          <a:p>
            <a:pPr marR="0" lvl="0" rtl="0"/>
            <a:r>
              <a:rPr lang="en-US" b="1" i="1" u="none" strike="noStrike" baseline="0" dirty="0" smtClean="0">
                <a:latin typeface="Bodoni-Bold"/>
              </a:rPr>
              <a:t>Non-employee can collect when employee is eligible to collect, but not actually collecting.</a:t>
            </a:r>
          </a:p>
          <a:p>
            <a:pPr marR="0" lvl="0" rtl="0"/>
            <a:endParaRPr lang="en-US" b="1" i="1" u="none" strike="noStrike" baseline="0" dirty="0" smtClean="0">
              <a:latin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3200400"/>
            <a:ext cx="1545771" cy="1545771"/>
          </a:xfrm>
          <a:prstGeom prst="rect">
            <a:avLst/>
          </a:prstGeom>
        </p:spPr>
      </p:pic>
    </p:spTree>
    <p:extLst>
      <p:ext uri="{BB962C8B-B14F-4D97-AF65-F5344CB8AC3E}">
        <p14:creationId xmlns:p14="http://schemas.microsoft.com/office/powerpoint/2010/main" val="22758620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kern="1600" baseline="0" dirty="0" smtClean="0">
                <a:latin typeface="Bodoni-Bold"/>
              </a:rPr>
              <a:t>Railroad Retirement Board (RRB)</a:t>
            </a:r>
            <a:r>
              <a:rPr lang="en-US" b="1" i="0" u="none" strike="noStrike" kern="1600" baseline="0" dirty="0" smtClean="0">
                <a:latin typeface="Cambria"/>
              </a:rPr>
              <a:t> </a:t>
            </a:r>
          </a:p>
        </p:txBody>
      </p:sp>
      <p:sp>
        <p:nvSpPr>
          <p:cNvPr id="3" name="Text Placeholder 2"/>
          <p:cNvSpPr>
            <a:spLocks noGrp="1"/>
          </p:cNvSpPr>
          <p:nvPr>
            <p:ph type="body" idx="1"/>
          </p:nvPr>
        </p:nvSpPr>
        <p:spPr/>
        <p:txBody>
          <a:bodyPr>
            <a:normAutofit lnSpcReduction="10000"/>
          </a:bodyPr>
          <a:lstStyle/>
          <a:p>
            <a:pPr marR="0" lvl="0" rtl="0"/>
            <a:r>
              <a:rPr lang="en-US" b="1" i="1" u="none" strike="noStrike" baseline="0" dirty="0" smtClean="0">
                <a:latin typeface="Bodoni-Bold"/>
              </a:rPr>
              <a:t>b. Tier II - A monthly pension of 0.7% x years of service x final average salary (60 months) </a:t>
            </a:r>
          </a:p>
          <a:p>
            <a:pPr marR="0" lvl="0" rtl="0"/>
            <a:r>
              <a:rPr lang="en-US" b="1" i="1" u="none" strike="noStrike" baseline="0" dirty="0" smtClean="0">
                <a:latin typeface="Bodoni-Bold"/>
              </a:rPr>
              <a:t>Benefit can be offset if covered under a railroad company plan </a:t>
            </a:r>
          </a:p>
          <a:p>
            <a:pPr marR="0" lvl="0" rtl="0"/>
            <a:r>
              <a:rPr lang="en-US" b="1" i="1" u="none" strike="noStrike" baseline="0" dirty="0" smtClean="0">
                <a:latin typeface="Bodoni-Bold"/>
              </a:rPr>
              <a:t>c. Supplemental annuity - An additional pension may be paid depending on date of employment, years of service, current connection and retirement age </a:t>
            </a:r>
          </a:p>
          <a:p>
            <a:pPr marR="0" lvl="0" rtl="0"/>
            <a:endParaRPr lang="en-US" b="1" i="1" u="none" strike="noStrike" baseline="0" dirty="0" smtClean="0">
              <a:latin typeface="Times New Roman"/>
            </a:endParaRPr>
          </a:p>
        </p:txBody>
      </p:sp>
    </p:spTree>
    <p:extLst>
      <p:ext uri="{BB962C8B-B14F-4D97-AF65-F5344CB8AC3E}">
        <p14:creationId xmlns:p14="http://schemas.microsoft.com/office/powerpoint/2010/main" val="1721388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Railroad Retirement Board (RRB</a:t>
            </a:r>
            <a:endParaRPr lang="en-US" b="1" i="0" u="none" strike="noStrike" kern="1600" baseline="0" dirty="0" smtClean="0">
              <a:latin typeface="Cambria"/>
            </a:endParaRPr>
          </a:p>
        </p:txBody>
      </p:sp>
      <p:sp>
        <p:nvSpPr>
          <p:cNvPr id="3" name="Text Placeholder 2"/>
          <p:cNvSpPr>
            <a:spLocks noGrp="1"/>
          </p:cNvSpPr>
          <p:nvPr>
            <p:ph type="body" idx="1"/>
          </p:nvPr>
        </p:nvSpPr>
        <p:spPr/>
        <p:txBody>
          <a:bodyPr>
            <a:normAutofit lnSpcReduction="10000"/>
          </a:bodyPr>
          <a:lstStyle/>
          <a:p>
            <a:pPr marL="0" lvl="0" indent="0" algn="ctr">
              <a:buNone/>
            </a:pPr>
            <a:r>
              <a:rPr lang="en-US" b="1" i="0" u="none" strike="noStrike" kern="1600" baseline="0" dirty="0" smtClean="0">
                <a:latin typeface="Bodoni-Bold"/>
              </a:rPr>
              <a:t>SPOUSE ANNUITY </a:t>
            </a:r>
          </a:p>
          <a:p>
            <a:pPr lvl="0"/>
            <a:r>
              <a:rPr lang="en-US" b="1" i="1" u="none" strike="noStrike" baseline="0" dirty="0" smtClean="0">
                <a:latin typeface="Bodoni-Bold"/>
              </a:rPr>
              <a:t>a. Tier I - Similar to Social Security Act </a:t>
            </a:r>
          </a:p>
          <a:p>
            <a:pPr marR="0" lvl="0" rtl="0"/>
            <a:r>
              <a:rPr lang="en-US" b="1" i="1" u="none" strike="noStrike" baseline="0" dirty="0" smtClean="0">
                <a:latin typeface="Bodoni-Bold"/>
              </a:rPr>
              <a:t>b. Tier II and Supplemental- May be treated as marital property via a Court Order. Order can only award benefits as marital property, not as alimony or support. However, the member's benefits may be garnished to pay alimony or support .</a:t>
            </a:r>
          </a:p>
        </p:txBody>
      </p:sp>
    </p:spTree>
    <p:extLst>
      <p:ext uri="{BB962C8B-B14F-4D97-AF65-F5344CB8AC3E}">
        <p14:creationId xmlns:p14="http://schemas.microsoft.com/office/powerpoint/2010/main" val="352570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Railroad Retirement Board (RRB</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p:txBody>
          <a:bodyPr/>
          <a:lstStyle/>
          <a:p>
            <a:pPr marL="0" lvl="0" indent="0">
              <a:buNone/>
            </a:pPr>
            <a:r>
              <a:rPr lang="en-US" b="1" i="0" u="none" strike="noStrike" kern="1600" baseline="0" dirty="0" smtClean="0">
                <a:latin typeface="Bodoni-Bold"/>
              </a:rPr>
              <a:t>3. Survivor benefits </a:t>
            </a:r>
          </a:p>
          <a:p>
            <a:pPr lvl="0"/>
            <a:endParaRPr lang="en-US" b="1" kern="1600" dirty="0">
              <a:latin typeface="Bodoni-Bold"/>
            </a:endParaRPr>
          </a:p>
          <a:p>
            <a:pPr lvl="0"/>
            <a:r>
              <a:rPr lang="en-US" b="1" i="1" u="none" strike="noStrike" baseline="0" dirty="0" smtClean="0">
                <a:latin typeface="Bodoni-Bold"/>
              </a:rPr>
              <a:t>Ex-spouse can receive surviving spouse's benefit under Tier II </a:t>
            </a: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4046242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Railroad Retirement Board (RRB</a:t>
            </a:r>
            <a:endParaRPr lang="en-US" b="1" i="0" u="none" strike="noStrike" kern="1600" baseline="0" dirty="0" smtClean="0">
              <a:latin typeface="Cambria"/>
            </a:endParaRPr>
          </a:p>
        </p:txBody>
      </p:sp>
      <p:sp>
        <p:nvSpPr>
          <p:cNvPr id="3" name="Text Placeholder 2"/>
          <p:cNvSpPr>
            <a:spLocks noGrp="1"/>
          </p:cNvSpPr>
          <p:nvPr>
            <p:ph type="body" idx="1"/>
          </p:nvPr>
        </p:nvSpPr>
        <p:spPr/>
        <p:txBody>
          <a:bodyPr>
            <a:normAutofit/>
          </a:bodyPr>
          <a:lstStyle/>
          <a:p>
            <a:pPr marL="0" lvl="0" indent="0">
              <a:buNone/>
            </a:pPr>
            <a:r>
              <a:rPr lang="en-US" b="1" i="0" u="none" strike="noStrike" kern="1600" baseline="0" dirty="0" smtClean="0">
                <a:latin typeface="Bodoni-Bold"/>
              </a:rPr>
              <a:t>4. Unicorn Spousal &amp; Widow Benefits </a:t>
            </a:r>
          </a:p>
          <a:p>
            <a:pPr marL="0" lvl="0" indent="0">
              <a:buNone/>
            </a:pPr>
            <a:r>
              <a:rPr lang="en-US" b="1" i="1" u="none" strike="noStrike" baseline="0" dirty="0" smtClean="0">
                <a:latin typeface="Bodoni-Bold"/>
              </a:rPr>
              <a:t>The spouse or widow of an employee is entitled to an independent 45% Tier II payment with no reduction of the employee’s payments. So long as they are not divorced.  So, for some older couple’s a legal separation will make more sense (and dollars) than a divorce.</a:t>
            </a:r>
          </a:p>
        </p:txBody>
      </p:sp>
    </p:spTree>
    <p:extLst>
      <p:ext uri="{BB962C8B-B14F-4D97-AF65-F5344CB8AC3E}">
        <p14:creationId xmlns:p14="http://schemas.microsoft.com/office/powerpoint/2010/main" val="203226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i="1" u="none" strike="noStrike" baseline="0" dirty="0" smtClean="0">
                <a:latin typeface="Bodoni-Bold"/>
              </a:rPr>
              <a:t>The major Federal plans are:</a:t>
            </a:r>
            <a:br>
              <a:rPr lang="en-US" b="1" i="1" u="none" strike="noStrike" baseline="0" dirty="0" smtClean="0">
                <a:latin typeface="Bodoni-Bold"/>
              </a:rPr>
            </a:br>
            <a:endParaRPr lang="en-US" b="1" i="0" u="none" strike="noStrike" kern="1600" baseline="0" dirty="0" smtClean="0">
              <a:latin typeface="Bodoni-Bold"/>
            </a:endParaRPr>
          </a:p>
        </p:txBody>
      </p:sp>
      <p:sp>
        <p:nvSpPr>
          <p:cNvPr id="3" name="Text Placeholder 2"/>
          <p:cNvSpPr>
            <a:spLocks noGrp="1"/>
          </p:cNvSpPr>
          <p:nvPr>
            <p:ph type="body" idx="1"/>
          </p:nvPr>
        </p:nvSpPr>
        <p:spPr>
          <a:xfrm>
            <a:off x="152400" y="1066800"/>
            <a:ext cx="8915400" cy="5257800"/>
          </a:xfrm>
        </p:spPr>
        <p:txBody>
          <a:bodyPr>
            <a:normAutofit/>
          </a:bodyPr>
          <a:lstStyle/>
          <a:p>
            <a:pPr marR="0" lvl="0" rtl="0"/>
            <a:r>
              <a:rPr lang="en-US" b="1" i="1" u="none" strike="noStrike" baseline="0" dirty="0" smtClean="0">
                <a:latin typeface="Bodoni-Bold"/>
              </a:rPr>
              <a:t>4. Railroad Retirement Board (RRB) (225,000 members, 200,000 retirees)</a:t>
            </a:r>
          </a:p>
          <a:p>
            <a:pPr marR="0" lvl="0" rtl="0"/>
            <a:r>
              <a:rPr lang="en-US" b="1" i="1" u="none" strike="noStrike" baseline="0" dirty="0" smtClean="0">
                <a:latin typeface="Bodoni-Bold"/>
              </a:rPr>
              <a:t>5. Military Retirement System (2 million active &amp; </a:t>
            </a:r>
            <a:r>
              <a:rPr lang="en-US" b="1" i="1" u="none" strike="noStrike" baseline="0" dirty="0" smtClean="0">
                <a:latin typeface="Bodoni-Bold"/>
              </a:rPr>
              <a:t>reserves, </a:t>
            </a:r>
            <a:r>
              <a:rPr lang="en-US" b="1" i="1" u="none" strike="noStrike" baseline="0" dirty="0" smtClean="0">
                <a:latin typeface="Bodoni-Bold"/>
              </a:rPr>
              <a:t>2 million </a:t>
            </a:r>
            <a:r>
              <a:rPr lang="en-US" b="1" i="1" u="none" strike="noStrike" baseline="0" dirty="0" smtClean="0">
                <a:latin typeface="Bodoni-Bold"/>
              </a:rPr>
              <a:t>retirees</a:t>
            </a:r>
            <a:r>
              <a:rPr lang="en-US" b="1" i="1" dirty="0">
                <a:latin typeface="Bodoni-Bold"/>
              </a:rPr>
              <a:t>)</a:t>
            </a:r>
            <a:endParaRPr lang="en-US" b="1" i="1" u="none" strike="noStrike" baseline="0" dirty="0" smtClean="0">
              <a:latin typeface="Bodoni-Bold"/>
            </a:endParaRPr>
          </a:p>
          <a:p>
            <a:pPr marR="0" lvl="0" rtl="0"/>
            <a:r>
              <a:rPr lang="en-US" b="1" i="1" u="none" strike="noStrike" baseline="0" dirty="0" smtClean="0">
                <a:latin typeface="Bodoni-Bold"/>
              </a:rPr>
              <a:t>6. Foreign Service Retirement System (FSRS) (29,000 members, 16,000 retirees)</a:t>
            </a:r>
          </a:p>
          <a:p>
            <a:pPr marR="0" lvl="0" rtl="0"/>
            <a:r>
              <a:rPr lang="fr-FR" b="1" i="1" u="none" strike="noStrike" baseline="0" dirty="0" smtClean="0">
                <a:latin typeface="Bodoni-Bold"/>
              </a:rPr>
              <a:t>7. </a:t>
            </a:r>
            <a:r>
              <a:rPr lang="fr-FR" b="1" i="1" u="none" strike="noStrike" baseline="0" dirty="0" err="1" smtClean="0">
                <a:latin typeface="Bodoni-Bold"/>
              </a:rPr>
              <a:t>Judicial</a:t>
            </a:r>
            <a:r>
              <a:rPr lang="fr-FR" b="1" i="1" u="none" strike="noStrike" baseline="0" dirty="0" smtClean="0">
                <a:latin typeface="Bodoni-Bold"/>
              </a:rPr>
              <a:t> Retirement System (JRS) </a:t>
            </a:r>
          </a:p>
        </p:txBody>
      </p:sp>
    </p:spTree>
    <p:extLst>
      <p:ext uri="{BB962C8B-B14F-4D97-AF65-F5344CB8AC3E}">
        <p14:creationId xmlns:p14="http://schemas.microsoft.com/office/powerpoint/2010/main" val="15465844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Railroad Retirement Board (RRB</a:t>
            </a:r>
            <a:endParaRPr lang="en-US" b="1" i="0" u="none" strike="noStrike" kern="1600" baseline="0" dirty="0" smtClean="0">
              <a:latin typeface="Cambria"/>
            </a:endParaRPr>
          </a:p>
        </p:txBody>
      </p:sp>
      <p:sp>
        <p:nvSpPr>
          <p:cNvPr id="3" name="Text Placeholder 2"/>
          <p:cNvSpPr>
            <a:spLocks noGrp="1"/>
          </p:cNvSpPr>
          <p:nvPr>
            <p:ph type="body" idx="1"/>
          </p:nvPr>
        </p:nvSpPr>
        <p:spPr/>
        <p:txBody>
          <a:bodyPr>
            <a:normAutofit fontScale="92500" lnSpcReduction="10000"/>
          </a:bodyPr>
          <a:lstStyle/>
          <a:p>
            <a:pPr marL="0" lvl="0" indent="0">
              <a:buNone/>
            </a:pPr>
            <a:r>
              <a:rPr lang="en-US" b="1" i="0" u="none" strike="noStrike" kern="1600" baseline="0" dirty="0" smtClean="0">
                <a:latin typeface="Bodoni-Bold"/>
              </a:rPr>
              <a:t>4. Another Unicorn </a:t>
            </a:r>
          </a:p>
          <a:p>
            <a:pPr marL="0" lvl="0" indent="0">
              <a:buNone/>
            </a:pPr>
            <a:r>
              <a:rPr lang="en-US" b="1" dirty="0" smtClean="0"/>
              <a:t>A lump-sum death benefit (about $1,000) for funeral expenses  is payable if there is no survivor immediately eligible for a monthly annuity upon the employee's death.</a:t>
            </a:r>
            <a:r>
              <a:rPr lang="en-US" dirty="0" smtClean="0"/>
              <a:t>  The monthly annuity  is payable at age 60 or over. They are payable at any age if the </a:t>
            </a:r>
            <a:r>
              <a:rPr lang="en-US" dirty="0" err="1" smtClean="0"/>
              <a:t>widow(er</a:t>
            </a:r>
            <a:r>
              <a:rPr lang="en-US" dirty="0" smtClean="0"/>
              <a:t>) is caring for an unmarried child of the deceased employee under age 18 or a disabled child of any age who became permanently disabled before age 22. </a:t>
            </a:r>
            <a:endParaRPr lang="en-US" b="1" i="1" u="none" strike="noStrike" baseline="0" dirty="0" smtClean="0">
              <a:latin typeface="Bodoni-Bold"/>
            </a:endParaRPr>
          </a:p>
        </p:txBody>
      </p:sp>
    </p:spTree>
    <p:extLst>
      <p:ext uri="{BB962C8B-B14F-4D97-AF65-F5344CB8AC3E}">
        <p14:creationId xmlns:p14="http://schemas.microsoft.com/office/powerpoint/2010/main" val="6568360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kern="1600" baseline="0" dirty="0" smtClean="0">
                <a:latin typeface="Bodoni-Bold"/>
              </a:rPr>
              <a:t>Military Retirement System </a:t>
            </a:r>
          </a:p>
        </p:txBody>
      </p:sp>
      <p:sp>
        <p:nvSpPr>
          <p:cNvPr id="3" name="Text Placeholder 2"/>
          <p:cNvSpPr>
            <a:spLocks noGrp="1"/>
          </p:cNvSpPr>
          <p:nvPr>
            <p:ph type="body" idx="1"/>
          </p:nvPr>
        </p:nvSpPr>
        <p:spPr/>
        <p:txBody>
          <a:bodyPr/>
          <a:lstStyle/>
          <a:p>
            <a:pPr marR="0" lvl="0" rtl="0"/>
            <a:r>
              <a:rPr lang="en-US" b="1" i="1" u="none" strike="noStrike" baseline="0" dirty="0" smtClean="0">
                <a:latin typeface="Bodoni-Bold"/>
              </a:rPr>
              <a:t>More difficult with more traps than any other system.  </a:t>
            </a:r>
          </a:p>
          <a:p>
            <a:pPr marR="0" lvl="0" rtl="0"/>
            <a:r>
              <a:rPr lang="en-US" b="1" i="1" u="none" strike="noStrike" baseline="0" dirty="0" smtClean="0">
                <a:latin typeface="Bodoni-Bold"/>
              </a:rPr>
              <a:t>Ask for expert help early 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3581400"/>
            <a:ext cx="2819400" cy="2819400"/>
          </a:xfrm>
          <a:prstGeom prst="rect">
            <a:avLst/>
          </a:prstGeom>
        </p:spPr>
      </p:pic>
    </p:spTree>
    <p:extLst>
      <p:ext uri="{BB962C8B-B14F-4D97-AF65-F5344CB8AC3E}">
        <p14:creationId xmlns:p14="http://schemas.microsoft.com/office/powerpoint/2010/main" val="2901672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838200"/>
            <a:ext cx="8229600" cy="5287963"/>
          </a:xfrm>
        </p:spPr>
        <p:txBody>
          <a:bodyPr>
            <a:normAutofit fontScale="85000" lnSpcReduction="10000"/>
          </a:bodyPr>
          <a:lstStyle/>
          <a:p>
            <a:pPr marL="0" lvl="0" indent="0" algn="ctr">
              <a:buNone/>
            </a:pPr>
            <a:r>
              <a:rPr lang="en-US" b="1" i="0" u="none" strike="noStrike" kern="1600" baseline="0" dirty="0" smtClean="0">
                <a:latin typeface="Bodoni-Bold"/>
              </a:rPr>
              <a:t>FOUR MILITARY RETIREMENT PLANS</a:t>
            </a:r>
          </a:p>
          <a:p>
            <a:pPr lvl="0"/>
            <a:r>
              <a:rPr lang="en-US" b="1" i="1" u="none" strike="noStrike" baseline="0" dirty="0" smtClean="0">
                <a:latin typeface="Bodoni-Bold"/>
              </a:rPr>
              <a:t>1) Those entering before September 8, 1980, are under the Final Pay plan in which the Final Basic Pay (one year) is multiplied by 2.5% times the years of service (minimum of 20 years, with 50% pension payment).</a:t>
            </a:r>
          </a:p>
          <a:p>
            <a:pPr marR="0" lvl="0" rtl="0"/>
            <a:endParaRPr lang="en-US" b="1" i="1" u="none" strike="noStrike" baseline="0" dirty="0" smtClean="0">
              <a:latin typeface="Bodoni-Bold"/>
            </a:endParaRPr>
          </a:p>
          <a:p>
            <a:r>
              <a:rPr lang="en-US" b="1" i="1" u="none" strike="noStrike" baseline="0" dirty="0" smtClean="0">
                <a:latin typeface="Bodoni-Bold"/>
              </a:rPr>
              <a:t>2) Those entering before July 31, 1986, are under the High Three plan in which the average of three years of wages is multiplied by 2.5 percent for each year of service. All receive 75% after 30 years</a:t>
            </a:r>
            <a:r>
              <a:rPr lang="en-US" b="1" i="1" dirty="0" smtClean="0">
                <a:latin typeface="Bodoni-Bold"/>
              </a:rPr>
              <a:t>, </a:t>
            </a:r>
            <a:r>
              <a:rPr lang="en-US" b="1" i="1" u="none" strike="noStrike" baseline="0" dirty="0" smtClean="0">
                <a:latin typeface="Bodoni-Bold"/>
              </a:rPr>
              <a:t>50% of pay at 20 years. </a:t>
            </a:r>
          </a:p>
          <a:p>
            <a:pPr marR="0" lvl="0" rtl="0"/>
            <a:endParaRPr lang="en-US" b="1" i="1" u="none" strike="noStrike" baseline="0" dirty="0" smtClean="0">
              <a:latin typeface="Bodoni-Bold"/>
            </a:endParaRPr>
          </a:p>
        </p:txBody>
      </p:sp>
    </p:spTree>
    <p:extLst>
      <p:ext uri="{BB962C8B-B14F-4D97-AF65-F5344CB8AC3E}">
        <p14:creationId xmlns:p14="http://schemas.microsoft.com/office/powerpoint/2010/main" val="1361293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533400" y="762000"/>
            <a:ext cx="8229600" cy="5715000"/>
          </a:xfrm>
        </p:spPr>
        <p:txBody>
          <a:bodyPr>
            <a:normAutofit fontScale="85000" lnSpcReduction="20000"/>
          </a:bodyPr>
          <a:lstStyle/>
          <a:p>
            <a:pPr marL="0" indent="0" algn="ctr">
              <a:buNone/>
            </a:pPr>
            <a:r>
              <a:rPr lang="en-US" b="1" i="0" u="none" strike="noStrike" kern="1600" baseline="0" dirty="0" smtClean="0">
                <a:latin typeface="Bodoni-Bold"/>
              </a:rPr>
              <a:t>FOUR MILITARY RETIREMENT PLANS</a:t>
            </a:r>
          </a:p>
          <a:p>
            <a:pPr marR="0" lvl="0" rtl="0"/>
            <a:r>
              <a:rPr lang="en-US" b="1" i="1" u="none" strike="noStrike" baseline="0" dirty="0" smtClean="0">
                <a:latin typeface="Bodoni-Bold"/>
              </a:rPr>
              <a:t>3) Those entering after August 1, 1986, can elect to be covered under the REDUX plan, which reduces the 20-year benefit to 40% from 50% in exchange for a Career Status Bonus (CSB) of $30,000 at 15 years of service. The COLA for REDUX is the Consumer Price Index minus 1 percent. At 62, the military pension is bumped back up to where it would have been had the reduced COLA not been applied. However, going forward, the less generous COLA continues to apply. </a:t>
            </a:r>
            <a:r>
              <a:rPr lang="en-US" b="1" i="1" u="none" strike="noStrike" baseline="0" dirty="0" smtClean="0">
                <a:solidFill>
                  <a:srgbClr val="FF0000"/>
                </a:solidFill>
                <a:latin typeface="Bodoni-Bold"/>
              </a:rPr>
              <a:t>REDUX makes little financial sense except for those in dire circumstances, i.e., facing a life-threatening illness.  </a:t>
            </a:r>
            <a:r>
              <a:rPr lang="en-US" b="1" i="1" u="none" strike="noStrike" baseline="0" dirty="0" smtClean="0">
                <a:latin typeface="Bodoni-Bold"/>
              </a:rPr>
              <a:t>All receive 75% after 30 years.</a:t>
            </a:r>
          </a:p>
          <a:p>
            <a:pPr marR="0" lvl="0" rtl="0"/>
            <a:endParaRPr lang="en-US" b="1" i="1" u="none" strike="noStrike" baseline="0" dirty="0" smtClean="0">
              <a:latin typeface="Bodoni-Bold"/>
            </a:endParaRPr>
          </a:p>
        </p:txBody>
      </p:sp>
    </p:spTree>
    <p:extLst>
      <p:ext uri="{BB962C8B-B14F-4D97-AF65-F5344CB8AC3E}">
        <p14:creationId xmlns:p14="http://schemas.microsoft.com/office/powerpoint/2010/main" val="39883857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838200"/>
            <a:ext cx="8229600" cy="5715000"/>
          </a:xfrm>
        </p:spPr>
        <p:txBody>
          <a:bodyPr>
            <a:normAutofit lnSpcReduction="10000"/>
          </a:bodyPr>
          <a:lstStyle/>
          <a:p>
            <a:pPr marL="0" indent="0" algn="ctr">
              <a:buNone/>
            </a:pPr>
            <a:r>
              <a:rPr lang="en-US" b="1" i="0" u="none" strike="noStrike" kern="1600" baseline="0" dirty="0" smtClean="0">
                <a:latin typeface="Bodoni-Bold"/>
              </a:rPr>
              <a:t>FOUR MILITARY RETIREMENT PLANS</a:t>
            </a:r>
            <a:endParaRPr lang="en-US" b="1" i="1" u="none" strike="noStrike" baseline="0" dirty="0" smtClean="0">
              <a:latin typeface="Bodoni-Bold"/>
            </a:endParaRPr>
          </a:p>
          <a:p>
            <a:pPr marR="0" lvl="0" rtl="0"/>
            <a:r>
              <a:rPr lang="en-US" b="1" i="1" u="none" strike="noStrike" baseline="0" dirty="0" smtClean="0">
                <a:latin typeface="Bodoni-Bold"/>
              </a:rPr>
              <a:t>4)  Those entering after January 1, 2018, or those with 12 years or less of service electing the new Blended plan, will automatically have a Thrift Savings component of up to 10% of salary and a reduced 20-year pension of 40% of the High-3 salary. Maximum is 60% at 30 years.  The new plan also allows retirees to receive lump-sum payments for 25 to 50% of their pension from the date of retirement to age 67.</a:t>
            </a:r>
          </a:p>
        </p:txBody>
      </p:sp>
    </p:spTree>
    <p:extLst>
      <p:ext uri="{BB962C8B-B14F-4D97-AF65-F5344CB8AC3E}">
        <p14:creationId xmlns:p14="http://schemas.microsoft.com/office/powerpoint/2010/main" val="807047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70000" lnSpcReduction="20000"/>
          </a:bodyPr>
          <a:lstStyle/>
          <a:p>
            <a:pPr marR="0" lvl="0" rtl="0"/>
            <a:r>
              <a:rPr lang="en-US" sz="3400" b="1" i="1" u="none" strike="noStrike" baseline="0" dirty="0" smtClean="0">
                <a:latin typeface="Bodoni-Bold"/>
              </a:rPr>
              <a:t>Ultimate result is “Military Retired Pay Division Order”  ( MRPDO).</a:t>
            </a:r>
          </a:p>
          <a:p>
            <a:pPr marR="0" lvl="0" rtl="0"/>
            <a:r>
              <a:rPr lang="en-US" sz="3400" b="1" i="1" u="none" strike="noStrike" baseline="0" dirty="0" smtClean="0">
                <a:latin typeface="Bodoni-Bold"/>
              </a:rPr>
              <a:t>2017 law freezes the rank of the service member at the time of divorce, greatly reducing the amount previously payable to an ex-spouse.</a:t>
            </a:r>
          </a:p>
          <a:p>
            <a:pPr marR="0" lvl="0" rtl="0"/>
            <a:r>
              <a:rPr lang="en-US" sz="3400" b="1" i="1" u="none" strike="noStrike" baseline="0" dirty="0" smtClean="0">
                <a:latin typeface="Bodoni-Bold"/>
              </a:rPr>
              <a:t>1. Uniformed Services Former Spouses Protection Act does not protect former spouses if the soldier elects Voluntary Separation Incentive or Special Separation Benefits.  Discuss adding anti -circumvention language to agreement .</a:t>
            </a:r>
          </a:p>
          <a:p>
            <a:pPr marR="0" lvl="0" rtl="0"/>
            <a:r>
              <a:rPr lang="en-US" sz="3400" b="1" i="1" u="none" strike="noStrike" baseline="0" dirty="0" smtClean="0">
                <a:latin typeface="Bodoni-Bold"/>
              </a:rPr>
              <a:t>2. Obtaining survivor benefits requires jumping through five different hoops in the right order at the right time.</a:t>
            </a: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27990388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92500" lnSpcReduction="10000"/>
          </a:bodyPr>
          <a:lstStyle/>
          <a:p>
            <a:pPr marR="0" lvl="0" rtl="0"/>
            <a:endParaRPr lang="en-US" b="1" i="1" u="none" strike="noStrike" baseline="0" dirty="0" smtClean="0">
              <a:latin typeface="Cambria"/>
            </a:endParaRPr>
          </a:p>
          <a:p>
            <a:pPr marR="0" lvl="0" rtl="0"/>
            <a:r>
              <a:rPr lang="en-US" b="1" i="1" u="none" strike="noStrike" baseline="0" dirty="0" smtClean="0">
                <a:latin typeface="Bodoni-Bold"/>
              </a:rPr>
              <a:t>3. Active duty members treated differently than  Reserve / National Guard members </a:t>
            </a:r>
          </a:p>
          <a:p>
            <a:pPr marR="0" lvl="0" rtl="0"/>
            <a:r>
              <a:rPr lang="en-US" b="1" i="1" u="none" strike="noStrike" baseline="0" dirty="0" smtClean="0">
                <a:latin typeface="Bodoni-Bold"/>
              </a:rPr>
              <a:t>a. Reserves / Guard pension is based on earned points, so division is usually based on marriage points compared to total points </a:t>
            </a:r>
          </a:p>
          <a:p>
            <a:pPr marR="0" lvl="0" rtl="0"/>
            <a:r>
              <a:rPr lang="en-US" b="1" i="1" u="none" strike="noStrike" baseline="0" dirty="0" smtClean="0">
                <a:latin typeface="Bodoni-Bold"/>
              </a:rPr>
              <a:t>b. Active members pension is payable after 20 years of service - while Reserves / Guard payable at age 60 </a:t>
            </a:r>
          </a:p>
          <a:p>
            <a:pPr marR="0" lvl="0" rtl="0"/>
            <a:endParaRPr lang="en-US" b="1" i="1" u="none" strike="noStrike" baseline="0" dirty="0" smtClean="0">
              <a:latin typeface="Bodoni-Bold"/>
            </a:endParaRPr>
          </a:p>
        </p:txBody>
      </p:sp>
    </p:spTree>
    <p:extLst>
      <p:ext uri="{BB962C8B-B14F-4D97-AF65-F5344CB8AC3E}">
        <p14:creationId xmlns:p14="http://schemas.microsoft.com/office/powerpoint/2010/main" val="37751755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a:xfrm>
            <a:off x="457200" y="1600200"/>
            <a:ext cx="8229600" cy="5105400"/>
          </a:xfrm>
        </p:spPr>
        <p:txBody>
          <a:bodyPr>
            <a:normAutofit fontScale="62500" lnSpcReduction="20000"/>
          </a:bodyPr>
          <a:lstStyle/>
          <a:p>
            <a:pPr marR="0" lvl="0" rtl="0"/>
            <a:r>
              <a:rPr lang="en-US" sz="4200" b="1" i="1" dirty="0">
                <a:latin typeface="Bodoni-Bold"/>
              </a:rPr>
              <a:t>4</a:t>
            </a:r>
            <a:r>
              <a:rPr lang="en-US" sz="4200" b="1" i="1" u="none" strike="noStrike" baseline="0" dirty="0" smtClean="0">
                <a:latin typeface="Bodoni-Bold"/>
              </a:rPr>
              <a:t>.  10/10 Rule - 10 years of service during 10 years of marriage must be satisfied for military to accept Order</a:t>
            </a:r>
          </a:p>
          <a:p>
            <a:pPr marR="0" lvl="0" rtl="0"/>
            <a:r>
              <a:rPr lang="en-US" sz="4200" b="1" i="1" dirty="0">
                <a:latin typeface="Bodoni-Bold"/>
              </a:rPr>
              <a:t>i</a:t>
            </a:r>
            <a:r>
              <a:rPr lang="en-US" sz="4200" b="1" i="1" u="none" strike="noStrike" baseline="0" dirty="0" smtClean="0">
                <a:latin typeface="Bodoni-Bold"/>
              </a:rPr>
              <a:t>. No direct payment permitted if the couple do not meet 10/10 rule </a:t>
            </a:r>
          </a:p>
          <a:p>
            <a:pPr marR="0" lvl="0" rtl="0"/>
            <a:r>
              <a:rPr lang="en-US" sz="4200" b="1" i="1" u="none" strike="noStrike" baseline="0" dirty="0" smtClean="0">
                <a:latin typeface="Bodoni-Bold"/>
              </a:rPr>
              <a:t>ii. Only applies to division of "property" </a:t>
            </a:r>
          </a:p>
          <a:p>
            <a:pPr marR="0" lvl="0" rtl="0"/>
            <a:r>
              <a:rPr lang="en-US" sz="4200" b="1" i="1" u="none" strike="noStrike" baseline="0" dirty="0" smtClean="0">
                <a:latin typeface="Bodoni-Bold"/>
              </a:rPr>
              <a:t>Not applicable for division of retired pay for alimony or child support </a:t>
            </a:r>
          </a:p>
          <a:p>
            <a:pPr marR="0" lvl="0" rtl="0"/>
            <a:r>
              <a:rPr lang="en-US" sz="4200" b="1" i="1" u="none" strike="noStrike" baseline="0" dirty="0" smtClean="0">
                <a:latin typeface="Bodoni-Bold"/>
              </a:rPr>
              <a:t>iii. But couples who do not meet 10/10 rule can divide pension by agreement, and retiree must make direct payments to ex-spouse.</a:t>
            </a:r>
          </a:p>
          <a:p>
            <a:pPr marR="0" lvl="0" rtl="0"/>
            <a:r>
              <a:rPr lang="en-US" sz="4200" b="1" i="1" u="none" strike="noStrike" baseline="0" dirty="0" smtClean="0">
                <a:latin typeface="Bodoni-Bold"/>
              </a:rPr>
              <a:t>iv.  MRPDO should also specify if either Military or Veteran’s Affairs disability pay is be divided.</a:t>
            </a:r>
          </a:p>
          <a:p>
            <a:pPr marR="0" lvl="0" rtl="0"/>
            <a:endParaRPr lang="en-US" b="1" i="1" u="none" strike="noStrike" baseline="0" dirty="0" smtClean="0">
              <a:latin typeface="Cambria"/>
            </a:endParaRP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20039974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85000" lnSpcReduction="10000"/>
          </a:bodyPr>
          <a:lstStyle/>
          <a:p>
            <a:pPr marR="0" lvl="0" rtl="0"/>
            <a:endParaRPr lang="en-US" b="1" i="1" u="none" strike="noStrike" baseline="0" dirty="0" smtClean="0">
              <a:latin typeface="Bodoni-Bold"/>
            </a:endParaRPr>
          </a:p>
          <a:p>
            <a:pPr marR="0" lvl="0" rtl="0"/>
            <a:r>
              <a:rPr lang="en-US" b="1" i="1" dirty="0">
                <a:latin typeface="Bodoni-Bold"/>
              </a:rPr>
              <a:t>5</a:t>
            </a:r>
            <a:r>
              <a:rPr lang="en-US" b="1" i="1" u="none" strike="noStrike" baseline="0" dirty="0" smtClean="0">
                <a:latin typeface="Bodoni-Bold"/>
              </a:rPr>
              <a:t>. Maximum amount that can be awarded is 50% of member's disposable pay or 65% for garnishment for alimony and child support </a:t>
            </a:r>
          </a:p>
          <a:p>
            <a:pPr marR="0" lvl="0" rtl="0"/>
            <a:endParaRPr lang="en-US" b="1" i="1" u="none" strike="noStrike" baseline="0" dirty="0" smtClean="0">
              <a:latin typeface="Bodoni-Bold"/>
            </a:endParaRPr>
          </a:p>
          <a:p>
            <a:pPr marR="0" lvl="0" rtl="0"/>
            <a:r>
              <a:rPr lang="en-US" b="1" i="1" dirty="0">
                <a:latin typeface="Bodoni-Bold"/>
              </a:rPr>
              <a:t>6</a:t>
            </a:r>
            <a:r>
              <a:rPr lang="en-US" b="1" i="1" u="none" strike="noStrike" baseline="0" dirty="0" smtClean="0">
                <a:latin typeface="Bodoni-Bold"/>
              </a:rPr>
              <a:t>. Only shared payment method is allowed, using </a:t>
            </a:r>
            <a:r>
              <a:rPr lang="en-US" b="1" i="1" u="none" strike="noStrike" baseline="0" dirty="0" err="1" smtClean="0">
                <a:latin typeface="Bodoni-Bold"/>
              </a:rPr>
              <a:t>coverture</a:t>
            </a:r>
            <a:r>
              <a:rPr lang="en-US" b="1" i="1" u="none" strike="noStrike" baseline="0" dirty="0" smtClean="0">
                <a:latin typeface="Bodoni-Bold"/>
              </a:rPr>
              <a:t> formula with length of marriage stated, or fixed dollar, or percentage.</a:t>
            </a:r>
          </a:p>
          <a:p>
            <a:pPr marR="0" lvl="0" rtl="0"/>
            <a:endParaRPr lang="en-US" b="1" i="1" u="none" strike="noStrike" baseline="0" dirty="0" smtClean="0">
              <a:latin typeface="Bodoni-Bold"/>
            </a:endParaRPr>
          </a:p>
          <a:p>
            <a:pPr marR="0" lvl="0" rtl="0"/>
            <a:r>
              <a:rPr lang="en-US" b="1" i="1" dirty="0">
                <a:latin typeface="Bodoni-Bold"/>
              </a:rPr>
              <a:t>7</a:t>
            </a:r>
            <a:r>
              <a:rPr lang="en-US" b="1" i="1" u="none" strike="noStrike" baseline="0" dirty="0" smtClean="0">
                <a:latin typeface="Bodoni-Bold"/>
              </a:rPr>
              <a:t>.  COLA division must be specified.</a:t>
            </a:r>
          </a:p>
        </p:txBody>
      </p:sp>
    </p:spTree>
    <p:extLst>
      <p:ext uri="{BB962C8B-B14F-4D97-AF65-F5344CB8AC3E}">
        <p14:creationId xmlns:p14="http://schemas.microsoft.com/office/powerpoint/2010/main" val="20008809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a:bodyPr>
          <a:lstStyle/>
          <a:p>
            <a:pPr marR="0" lvl="0" rtl="0"/>
            <a:endParaRPr lang="en-US" b="1" i="1" u="none" strike="noStrike" baseline="0" dirty="0" smtClean="0">
              <a:latin typeface="Cambria"/>
            </a:endParaRPr>
          </a:p>
          <a:p>
            <a:pPr marR="0" lvl="0" rtl="0"/>
            <a:r>
              <a:rPr lang="en-US" b="1" i="1" dirty="0" smtClean="0">
                <a:latin typeface="Bodoni-Bold"/>
              </a:rPr>
              <a:t>8</a:t>
            </a:r>
            <a:r>
              <a:rPr lang="en-US" b="1" i="1" u="none" strike="noStrike" baseline="0" dirty="0" smtClean="0">
                <a:latin typeface="Bodoni-Bold"/>
              </a:rPr>
              <a:t>. Survivor Benefit Plan </a:t>
            </a:r>
          </a:p>
          <a:p>
            <a:pPr marR="0" lvl="0" rtl="0"/>
            <a:r>
              <a:rPr lang="en-US" b="1" i="1" u="none" strike="noStrike" baseline="0" dirty="0" smtClean="0">
                <a:latin typeface="Bodoni-Bold"/>
              </a:rPr>
              <a:t>a. Survivor's Benefit Plan is only way to obtain payments after death of service member. </a:t>
            </a:r>
          </a:p>
          <a:p>
            <a:pPr marR="0" lvl="0" rtl="0"/>
            <a:r>
              <a:rPr lang="en-US" b="1" i="1" dirty="0" smtClean="0">
                <a:latin typeface="Bodoni-Bold"/>
              </a:rPr>
              <a:t>b.  There is no pre-retirement death benefit in pension plan – consider requiring life insurance.</a:t>
            </a:r>
            <a:endParaRPr lang="en-US" b="1" i="1" u="none" strike="noStrike" baseline="0" dirty="0" smtClean="0">
              <a:latin typeface="Bodoni-Bold"/>
            </a:endParaRPr>
          </a:p>
          <a:p>
            <a:pPr marR="0" lvl="0" rtl="0"/>
            <a:endParaRPr lang="en-US" b="1" i="1" u="none" strike="noStrike" baseline="0" dirty="0" smtClean="0">
              <a:latin typeface="Bodoni-Bold"/>
            </a:endParaRP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159577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kern="1600" baseline="0" dirty="0" smtClean="0">
                <a:latin typeface="Bodoni-Bold"/>
              </a:rPr>
              <a:t>Overview -- Stricter</a:t>
            </a:r>
          </a:p>
        </p:txBody>
      </p:sp>
      <p:sp>
        <p:nvSpPr>
          <p:cNvPr id="3" name="Text Placeholder 2"/>
          <p:cNvSpPr>
            <a:spLocks noGrp="1"/>
          </p:cNvSpPr>
          <p:nvPr>
            <p:ph type="body" idx="1"/>
          </p:nvPr>
        </p:nvSpPr>
        <p:spPr/>
        <p:txBody>
          <a:bodyPr>
            <a:normAutofit fontScale="85000" lnSpcReduction="10000"/>
          </a:bodyPr>
          <a:lstStyle/>
          <a:p>
            <a:pPr marL="0" marR="0" lvl="0" indent="0" rtl="0">
              <a:buNone/>
            </a:pPr>
            <a:r>
              <a:rPr lang="en-US" b="1" i="1" u="none" strike="noStrike" baseline="0" dirty="0" smtClean="0">
                <a:latin typeface="Bodoni-Bold"/>
              </a:rPr>
              <a:t>	Broadly speaking, Federal plans are more stringent than private or state government plans and have less flexibility for the Alternate Payee. The non-employee spouse: </a:t>
            </a:r>
          </a:p>
          <a:p>
            <a:pPr marR="0" lvl="0" rtl="0"/>
            <a:r>
              <a:rPr lang="en-US" b="1" i="1" u="none" strike="noStrike" baseline="0" dirty="0" smtClean="0">
                <a:latin typeface="Bodoni-Bold"/>
              </a:rPr>
              <a:t>1.	May not receive payments prior to </a:t>
            </a:r>
            <a:r>
              <a:rPr lang="en-US" b="1" i="1" dirty="0" smtClean="0">
                <a:latin typeface="Bodoni-Bold"/>
              </a:rPr>
              <a:t>retir</a:t>
            </a:r>
            <a:r>
              <a:rPr lang="en-US" b="1" i="1" u="none" strike="noStrike" baseline="0" dirty="0" smtClean="0">
                <a:latin typeface="Bodoni-Bold"/>
              </a:rPr>
              <a:t>ee's actual start of benefits </a:t>
            </a:r>
          </a:p>
          <a:p>
            <a:pPr marR="0" lvl="0" rtl="0"/>
            <a:r>
              <a:rPr lang="en-US" b="1" i="1" u="none" strike="noStrike" baseline="0" dirty="0" smtClean="0">
                <a:latin typeface="Bodoni-Bold"/>
              </a:rPr>
              <a:t>2. 	May not receive benefits as a separate interest </a:t>
            </a:r>
          </a:p>
          <a:p>
            <a:pPr marR="0" lvl="0" rtl="0"/>
            <a:r>
              <a:rPr lang="en-US" b="1" i="1" u="none" strike="noStrike" baseline="0" dirty="0" smtClean="0">
                <a:latin typeface="Bodoni-Bold"/>
              </a:rPr>
              <a:t>3.	May not receive survivor benefits upon remarriage under certain circumstances …</a:t>
            </a:r>
          </a:p>
        </p:txBody>
      </p:sp>
    </p:spTree>
    <p:extLst>
      <p:ext uri="{BB962C8B-B14F-4D97-AF65-F5344CB8AC3E}">
        <p14:creationId xmlns:p14="http://schemas.microsoft.com/office/powerpoint/2010/main" val="7903658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85000" lnSpcReduction="10000"/>
          </a:bodyPr>
          <a:lstStyle/>
          <a:p>
            <a:pPr marR="0" lvl="0" rtl="0"/>
            <a:r>
              <a:rPr lang="en-US" b="1" i="1" dirty="0" smtClean="0">
                <a:latin typeface="Bodoni-Bold"/>
              </a:rPr>
              <a:t>8</a:t>
            </a:r>
            <a:r>
              <a:rPr lang="en-US" b="1" i="1" u="none" strike="noStrike" baseline="0" dirty="0" smtClean="0">
                <a:latin typeface="Bodoni-Bold"/>
              </a:rPr>
              <a:t>. Survivor Benefit Plan </a:t>
            </a:r>
          </a:p>
          <a:p>
            <a:pPr marR="0" lvl="0" rtl="0"/>
            <a:r>
              <a:rPr lang="en-US" b="1" i="1" u="none" strike="noStrike" baseline="0" dirty="0" smtClean="0">
                <a:latin typeface="Bodoni-Bold"/>
              </a:rPr>
              <a:t>b. Jumping through the hoops:</a:t>
            </a:r>
          </a:p>
          <a:p>
            <a:pPr marR="0" lvl="0" rtl="0"/>
            <a:r>
              <a:rPr lang="en-US" b="1" i="1" u="none" strike="noStrike" baseline="0" dirty="0" smtClean="0">
                <a:latin typeface="Bodoni-Bold"/>
              </a:rPr>
              <a:t>1. Survivorship rights must be specified in judgment of divorce.</a:t>
            </a:r>
          </a:p>
          <a:p>
            <a:pPr marR="0" lvl="0" rtl="0"/>
            <a:r>
              <a:rPr lang="en-US" b="1" i="1" u="none" strike="noStrike" baseline="0" dirty="0" smtClean="0">
                <a:latin typeface="Bodoni-Bold"/>
              </a:rPr>
              <a:t>2.  MRPDO with survivorship must be filed.</a:t>
            </a:r>
          </a:p>
          <a:p>
            <a:pPr marR="0" lvl="0" rtl="0"/>
            <a:r>
              <a:rPr lang="en-US" b="1" i="1" u="none" strike="noStrike" baseline="0" dirty="0" smtClean="0">
                <a:latin typeface="Bodoni-Bold"/>
              </a:rPr>
              <a:t>3.  Former spouse must make "deemed election" for SBP within one year of divorce.</a:t>
            </a:r>
          </a:p>
          <a:p>
            <a:pPr marR="0" lvl="0" rtl="0"/>
            <a:r>
              <a:rPr lang="en-US" b="1" i="1" u="none" strike="noStrike" baseline="0" dirty="0" smtClean="0">
                <a:latin typeface="Bodoni-Bold"/>
              </a:rPr>
              <a:t>4.   Former spouse must not remarry before age 55. Annuity restored if marriage terminated</a:t>
            </a:r>
          </a:p>
          <a:p>
            <a:pPr marR="0" lvl="0" rtl="0"/>
            <a:r>
              <a:rPr lang="en-US" b="1" i="1" u="none" strike="noStrike" baseline="0" dirty="0" smtClean="0">
                <a:latin typeface="Bodoni-Bold"/>
              </a:rPr>
              <a:t>5.  Must file appropriate form upon retirement.</a:t>
            </a: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154530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92500" lnSpcReduction="20000"/>
          </a:bodyPr>
          <a:lstStyle/>
          <a:p>
            <a:pPr marR="0" lvl="0" rtl="0"/>
            <a:r>
              <a:rPr lang="en-US" b="1" i="1" u="none" strike="noStrike" baseline="0" dirty="0" smtClean="0">
                <a:latin typeface="Bodoni-Bold"/>
              </a:rPr>
              <a:t>c. Maximum SBP is 55% before any reduction.  MRPDO should specify if ex-spouse receives maximum or same percentage as for pension. </a:t>
            </a:r>
          </a:p>
          <a:p>
            <a:pPr marR="0" lvl="0" rtl="0"/>
            <a:r>
              <a:rPr lang="en-US" b="1" i="1" dirty="0" err="1" smtClean="0">
                <a:latin typeface="Bodoni-Bold"/>
              </a:rPr>
              <a:t>i</a:t>
            </a:r>
            <a:r>
              <a:rPr lang="en-US" b="1" i="1" u="none" strike="noStrike" baseline="0" dirty="0" smtClean="0">
                <a:latin typeface="Bodoni-Bold"/>
              </a:rPr>
              <a:t>. Reduced at age 62 if member dies, because of divorced widow Social Security benefit to 35% </a:t>
            </a:r>
          </a:p>
          <a:p>
            <a:pPr marR="0" lvl="0" rtl="0"/>
            <a:r>
              <a:rPr lang="en-US" b="1" i="1" u="none" strike="noStrike" baseline="0" dirty="0" smtClean="0">
                <a:latin typeface="Bodoni-Bold"/>
              </a:rPr>
              <a:t>ii. Supplemental Survivor Benefit Plan </a:t>
            </a:r>
          </a:p>
          <a:p>
            <a:pPr marR="0" lvl="0" rtl="0"/>
            <a:r>
              <a:rPr lang="en-US" b="1" i="1" u="none" strike="noStrike" baseline="0" dirty="0" smtClean="0">
                <a:latin typeface="Bodoni-Bold"/>
              </a:rPr>
              <a:t>a. Up to 20% of retired pay </a:t>
            </a:r>
          </a:p>
          <a:p>
            <a:pPr marR="0" lvl="0" rtl="0"/>
            <a:r>
              <a:rPr lang="en-US" b="1" i="1" u="none" strike="noStrike" baseline="0" dirty="0" smtClean="0">
                <a:latin typeface="Bodoni-Bold"/>
              </a:rPr>
              <a:t>b. Cannot be ordered by Court </a:t>
            </a:r>
          </a:p>
          <a:p>
            <a:pPr marR="0" lvl="0" rtl="0"/>
            <a:endParaRPr lang="en-US" b="1" i="1" u="none" strike="noStrike" baseline="0" dirty="0" smtClean="0">
              <a:latin typeface="Bodoni-Bold"/>
            </a:endParaRPr>
          </a:p>
        </p:txBody>
      </p:sp>
    </p:spTree>
    <p:extLst>
      <p:ext uri="{BB962C8B-B14F-4D97-AF65-F5344CB8AC3E}">
        <p14:creationId xmlns:p14="http://schemas.microsoft.com/office/powerpoint/2010/main" val="7137174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92500"/>
          </a:bodyPr>
          <a:lstStyle/>
          <a:p>
            <a:pPr marR="0" lvl="0" rtl="0"/>
            <a:r>
              <a:rPr lang="en-US" b="1" i="1" u="none" strike="noStrike" baseline="0" dirty="0" smtClean="0">
                <a:latin typeface="Bodoni-Bold"/>
              </a:rPr>
              <a:t>An un-remarried former spouse may receive medical, commissary, exchange and theater privileges and other benefits if he or she meets the requirements of what is known as the 20/20/20 rule:</a:t>
            </a:r>
          </a:p>
          <a:p>
            <a:pPr marR="0" lvl="0" rtl="0"/>
            <a:r>
              <a:rPr lang="en-US" b="1" i="1" u="none" strike="noStrike" baseline="0" dirty="0" smtClean="0">
                <a:latin typeface="Bodoni-Bold"/>
              </a:rPr>
              <a:t>    The former spouse was married to the military member for at least 20 years at the time of the divorce, dissolution or annulment,</a:t>
            </a:r>
            <a:r>
              <a:rPr lang="en-US" b="1" i="1" u="none" strike="noStrike" dirty="0" smtClean="0">
                <a:latin typeface="Bodoni-Bold"/>
              </a:rPr>
              <a:t> and </a:t>
            </a:r>
            <a:r>
              <a:rPr lang="en-US" b="1" i="1" u="none" strike="noStrike" baseline="0" dirty="0" smtClean="0">
                <a:latin typeface="Bodoni-Bold"/>
              </a:rPr>
              <a:t>    </a:t>
            </a:r>
          </a:p>
        </p:txBody>
      </p:sp>
    </p:spTree>
    <p:extLst>
      <p:ext uri="{BB962C8B-B14F-4D97-AF65-F5344CB8AC3E}">
        <p14:creationId xmlns:p14="http://schemas.microsoft.com/office/powerpoint/2010/main" val="27873404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kern="1600" baseline="0" dirty="0" smtClean="0">
                <a:latin typeface="Bodoni-Bold"/>
              </a:rPr>
              <a:t>Military Retirement System </a:t>
            </a:r>
            <a:br>
              <a:rPr lang="en-US" b="1" i="0" u="none" strike="noStrike" kern="1600" baseline="0" dirty="0" smtClean="0">
                <a:latin typeface="Bodoni-Bold"/>
              </a:rPr>
            </a:br>
            <a:r>
              <a:rPr lang="en-US" b="1" i="0" u="none" strike="noStrike" kern="1600" baseline="0" dirty="0" smtClean="0">
                <a:latin typeface="Bodoni-Bold"/>
              </a:rPr>
              <a:t>The Divorce Rules</a:t>
            </a:r>
          </a:p>
        </p:txBody>
      </p:sp>
      <p:sp>
        <p:nvSpPr>
          <p:cNvPr id="3" name="Text Placeholder 2"/>
          <p:cNvSpPr>
            <a:spLocks noGrp="1"/>
          </p:cNvSpPr>
          <p:nvPr>
            <p:ph type="body" idx="1"/>
          </p:nvPr>
        </p:nvSpPr>
        <p:spPr/>
        <p:txBody>
          <a:bodyPr>
            <a:normAutofit fontScale="92500"/>
          </a:bodyPr>
          <a:lstStyle/>
          <a:p>
            <a:pPr marR="0" lvl="0" rtl="0"/>
            <a:endParaRPr lang="en-US" b="1" i="1" u="none" strike="noStrike" baseline="0" dirty="0" smtClean="0">
              <a:latin typeface="Cambria"/>
            </a:endParaRPr>
          </a:p>
          <a:p>
            <a:pPr marR="0" lvl="0" rtl="0"/>
            <a:r>
              <a:rPr lang="en-US" b="1" i="1" u="none" strike="noStrike" baseline="0" dirty="0" smtClean="0">
                <a:latin typeface="Bodoni-Bold"/>
              </a:rPr>
              <a:t>The military member has performed at least 20 years of service that is creditable in determining eligibility for retired pay (the member does not have to be retired from active duty).</a:t>
            </a:r>
          </a:p>
          <a:p>
            <a:pPr marR="0" lvl="0" rtl="0"/>
            <a:r>
              <a:rPr lang="en-US" b="1" i="1" u="none" strike="noStrike" baseline="0" dirty="0" smtClean="0">
                <a:latin typeface="Bodoni-Bold"/>
              </a:rPr>
              <a:t>    The former spouse was married to the member during at least 20 years of the member's retirement-creditable service.</a:t>
            </a:r>
          </a:p>
        </p:txBody>
      </p:sp>
    </p:spTree>
    <p:extLst>
      <p:ext uri="{BB962C8B-B14F-4D97-AF65-F5344CB8AC3E}">
        <p14:creationId xmlns:p14="http://schemas.microsoft.com/office/powerpoint/2010/main" val="32797397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5081" y="4877181"/>
            <a:ext cx="1980819" cy="1980819"/>
          </a:xfrm>
          <a:prstGeom prst="rect">
            <a:avLst/>
          </a:prstGeom>
        </p:spPr>
      </p:pic>
      <p:sp>
        <p:nvSpPr>
          <p:cNvPr id="2" name="Title 1"/>
          <p:cNvSpPr>
            <a:spLocks noGrp="1"/>
          </p:cNvSpPr>
          <p:nvPr>
            <p:ph type="title"/>
          </p:nvPr>
        </p:nvSpPr>
        <p:spPr/>
        <p:txBody>
          <a:bodyPr>
            <a:normAutofit/>
          </a:bodyPr>
          <a:lstStyle/>
          <a:p>
            <a:pPr marR="0" rtl="0"/>
            <a:r>
              <a:rPr lang="en-US" sz="2800" b="1" i="0" u="none" strike="noStrike" kern="1600" baseline="0" dirty="0" smtClean="0">
                <a:latin typeface="Bodoni-Bold"/>
              </a:rPr>
              <a:t>FOREIGN SERVICE RETIREMENT SYSTEM</a:t>
            </a:r>
          </a:p>
        </p:txBody>
      </p:sp>
      <p:sp>
        <p:nvSpPr>
          <p:cNvPr id="3" name="Text Placeholder 2"/>
          <p:cNvSpPr>
            <a:spLocks noGrp="1"/>
          </p:cNvSpPr>
          <p:nvPr>
            <p:ph type="body" idx="1"/>
          </p:nvPr>
        </p:nvSpPr>
        <p:spPr>
          <a:xfrm>
            <a:off x="457200" y="1143000"/>
            <a:ext cx="7543610" cy="4983163"/>
          </a:xfrm>
        </p:spPr>
        <p:txBody>
          <a:bodyPr>
            <a:normAutofit fontScale="92500"/>
          </a:bodyPr>
          <a:lstStyle/>
          <a:p>
            <a:pPr marL="0" marR="0" lvl="0" indent="0" rtl="0">
              <a:buNone/>
            </a:pPr>
            <a:r>
              <a:rPr lang="en-US" b="1" i="1" u="none" strike="noStrike" baseline="0" dirty="0" smtClean="0">
                <a:latin typeface="Bodoni-Bold"/>
              </a:rPr>
              <a:t>There are three different Foreign Service Retirement plans</a:t>
            </a:r>
          </a:p>
          <a:p>
            <a:pPr marR="0" lvl="0" rtl="0"/>
            <a:r>
              <a:rPr lang="en-US" b="1" i="1" u="none" strike="noStrike" baseline="0" dirty="0" smtClean="0">
                <a:latin typeface="Bodoni-Bold"/>
              </a:rPr>
              <a:t>1.  Foreign Service Retirement and Disability System (FSRDS)</a:t>
            </a:r>
          </a:p>
          <a:p>
            <a:pPr marL="0" marR="0" lvl="0" indent="0" rtl="0">
              <a:buNone/>
            </a:pPr>
            <a:r>
              <a:rPr lang="en-US" b="1" i="1" u="none" strike="noStrike" baseline="0" dirty="0" smtClean="0">
                <a:latin typeface="Bodoni-Bold"/>
              </a:rPr>
              <a:t>FSRDS is the Foreign Service equivalent to the Civil Service Retirement System (CSRS).  Participation in this plan is not available to new hires.  A participant’s basic annuity is 2 percent of high-three basic salary for each year of service.</a:t>
            </a:r>
          </a:p>
        </p:txBody>
      </p:sp>
    </p:spTree>
    <p:extLst>
      <p:ext uri="{BB962C8B-B14F-4D97-AF65-F5344CB8AC3E}">
        <p14:creationId xmlns:p14="http://schemas.microsoft.com/office/powerpoint/2010/main" val="1797963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p:txBody>
          <a:bodyPr>
            <a:normAutofit fontScale="92500" lnSpcReduction="10000"/>
          </a:bodyPr>
          <a:lstStyle/>
          <a:p>
            <a:pPr marL="0" marR="0" lvl="0" indent="0" rtl="0">
              <a:buNone/>
            </a:pPr>
            <a:r>
              <a:rPr lang="en-US" b="1" i="1" u="none" strike="noStrike" baseline="0" dirty="0" smtClean="0">
                <a:latin typeface="Bodoni-Bold"/>
              </a:rPr>
              <a:t>	2.  The Foreign Service Retirement and Disability System Offset (FSRDS Offset) is the Foreign Service equivalent to the CSRS Offset.  It is essentially the same as FSRDS, except that participants must participate in Social Security coverage as a condition of employment.  Participants’ basic annuity is calculated as under FSRDS, except that benefits are reduced by the amount of Social Security benefits then payable.</a:t>
            </a: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22611723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381000" y="1219200"/>
            <a:ext cx="8229600" cy="5867400"/>
          </a:xfrm>
        </p:spPr>
        <p:txBody>
          <a:bodyPr>
            <a:noAutofit/>
          </a:bodyPr>
          <a:lstStyle/>
          <a:p>
            <a:pPr marL="0" marR="0" lvl="0" indent="0" rtl="0">
              <a:buNone/>
            </a:pPr>
            <a:r>
              <a:rPr lang="en-US" sz="2300" b="1" i="1" u="none" strike="noStrike" baseline="0" dirty="0" smtClean="0">
                <a:latin typeface="Bodoni-Bold"/>
              </a:rPr>
              <a:t>	</a:t>
            </a:r>
            <a:r>
              <a:rPr lang="en-US" sz="2800" b="1" i="1" u="none" strike="noStrike" baseline="0" dirty="0" smtClean="0">
                <a:latin typeface="Bodoni-Bold"/>
              </a:rPr>
              <a:t>3.  The Foreign Service Pension System (FSPS) is the Foreign Service equivalent of the Federal Employees Retirement System (FERS).  In general, employees hired after December 31, 1983, participate in the FSPS. Participants who are at least age 50 with 20 years of service receive a basic annuity of 1.7 percent of high three basic salary for the first 20 years of service and 1 percent of high-three basic salary for service over 20 years. </a:t>
            </a:r>
          </a:p>
        </p:txBody>
      </p:sp>
    </p:spTree>
    <p:extLst>
      <p:ext uri="{BB962C8B-B14F-4D97-AF65-F5344CB8AC3E}">
        <p14:creationId xmlns:p14="http://schemas.microsoft.com/office/powerpoint/2010/main" val="42462731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762000"/>
            <a:ext cx="8229600" cy="5867400"/>
          </a:xfrm>
        </p:spPr>
        <p:txBody>
          <a:bodyPr>
            <a:noAutofit/>
          </a:bodyPr>
          <a:lstStyle/>
          <a:p>
            <a:pPr marL="0" marR="0" lvl="0" indent="0" rtl="0">
              <a:buNone/>
            </a:pPr>
            <a:r>
              <a:rPr lang="en-US" sz="2300" b="1" i="1" u="none" strike="noStrike" baseline="0" dirty="0" smtClean="0">
                <a:latin typeface="Bodoni-Bold"/>
              </a:rPr>
              <a:t>	</a:t>
            </a:r>
            <a:r>
              <a:rPr lang="en-US" b="1" i="1" u="none" strike="noStrike" baseline="0" dirty="0" smtClean="0">
                <a:latin typeface="Bodoni-Bold"/>
              </a:rPr>
              <a:t>Two main differences:</a:t>
            </a:r>
          </a:p>
          <a:p>
            <a:pPr marL="0" marR="0" lvl="0" indent="0" rtl="0">
              <a:buNone/>
            </a:pPr>
            <a:r>
              <a:rPr lang="en-US" b="1" i="1" dirty="0">
                <a:latin typeface="Bodoni-Bold"/>
              </a:rPr>
              <a:t>P</a:t>
            </a:r>
            <a:r>
              <a:rPr lang="en-US" b="1" i="1" u="none" strike="noStrike" baseline="0" dirty="0" smtClean="0">
                <a:latin typeface="Bodoni-Bold"/>
              </a:rPr>
              <a:t>ercentage calculation and retirement age:  FSPS is calculated at 1.7% of final salary  per year until 20 years in, then 1% per year. FERS is calculated 1.1% per year until 20 years, less after. </a:t>
            </a:r>
          </a:p>
          <a:p>
            <a:pPr marL="0" marR="0" lvl="0" indent="0" rtl="0">
              <a:buNone/>
            </a:pPr>
            <a:r>
              <a:rPr lang="en-US" b="1" i="1" u="none" strike="noStrike" baseline="0" dirty="0" smtClean="0">
                <a:latin typeface="Bodoni-Bold"/>
              </a:rPr>
              <a:t>Another big FSPS difference is retirement at 50 with 20 years. FERS retirement age is higher.</a:t>
            </a:r>
          </a:p>
        </p:txBody>
      </p:sp>
    </p:spTree>
    <p:extLst>
      <p:ext uri="{BB962C8B-B14F-4D97-AF65-F5344CB8AC3E}">
        <p14:creationId xmlns:p14="http://schemas.microsoft.com/office/powerpoint/2010/main" val="30893266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685800"/>
            <a:ext cx="8229600" cy="5440363"/>
          </a:xfrm>
        </p:spPr>
        <p:txBody>
          <a:bodyPr>
            <a:normAutofit fontScale="70000" lnSpcReduction="20000"/>
          </a:bodyPr>
          <a:lstStyle/>
          <a:p>
            <a:pPr marL="0" lvl="0" indent="0" algn="ctr">
              <a:buNone/>
            </a:pPr>
            <a:r>
              <a:rPr lang="en-US" sz="5000" b="1" i="0" u="none" strike="noStrike" kern="1600" baseline="0" dirty="0" smtClean="0">
                <a:latin typeface="Bodoni-Bold"/>
              </a:rPr>
              <a:t>Former Spouses' Statutory Rights </a:t>
            </a:r>
          </a:p>
          <a:p>
            <a:pPr marL="0" lvl="0" indent="0">
              <a:buNone/>
            </a:pPr>
            <a:endParaRPr lang="en-US" b="1" i="1" u="none" strike="noStrike" baseline="0" dirty="0" smtClean="0">
              <a:latin typeface="Bodoni-Bold"/>
            </a:endParaRPr>
          </a:p>
          <a:p>
            <a:pPr marL="0" lvl="0" indent="0">
              <a:buNone/>
            </a:pPr>
            <a:r>
              <a:rPr lang="en-US" b="1" i="1" u="none" strike="noStrike" baseline="0" dirty="0" smtClean="0">
                <a:latin typeface="Bodoni-Bold"/>
              </a:rPr>
              <a:t>Former spouses have a default entitlement to a pro rata marital share of the annuity, survivor annuity and health benefits coverage if the following conditions have been met:</a:t>
            </a:r>
          </a:p>
          <a:p>
            <a:pPr marR="0" lvl="0" rtl="0"/>
            <a:r>
              <a:rPr lang="en-US" b="1" i="1" u="none" strike="noStrike" baseline="0" dirty="0" smtClean="0">
                <a:latin typeface="Bodoni-Bold"/>
              </a:rPr>
              <a:t>Former spouse must have been married for at least 10 years of the employee’s creditable service, with 5 of these years occurring while the employee was in  the Foreign Service; and</a:t>
            </a:r>
          </a:p>
          <a:p>
            <a:pPr marR="0" lvl="0" rtl="0"/>
            <a:r>
              <a:rPr lang="en-US" b="1" i="1" u="none" strike="noStrike" baseline="0" dirty="0" smtClean="0">
                <a:latin typeface="Bodoni-Bold"/>
              </a:rPr>
              <a:t>Have been divorced from employee after February 15, 1981, and</a:t>
            </a:r>
          </a:p>
          <a:p>
            <a:pPr marR="0" lvl="0" rtl="0"/>
            <a:r>
              <a:rPr lang="en-US" b="1" i="1" u="none" strike="noStrike" baseline="0" dirty="0" smtClean="0">
                <a:latin typeface="Bodoni-Bold"/>
              </a:rPr>
              <a:t> Have not remarried prior to age 55 or expressly waived spousal benefits under the Foreign Service Act of 1980.</a:t>
            </a:r>
          </a:p>
          <a:p>
            <a:pPr marR="0" lvl="0" rtl="0"/>
            <a:r>
              <a:rPr lang="en-US" b="1" i="1" u="none" strike="noStrike" baseline="0" dirty="0" smtClean="0">
                <a:latin typeface="Bodoni-Bold"/>
              </a:rPr>
              <a:t>No separate interest order is acceptable – only the usual shared system of other government plans.</a:t>
            </a:r>
          </a:p>
          <a:p>
            <a:pPr marR="0" lvl="0" rtl="0"/>
            <a:endParaRPr lang="en-US" b="1" i="1" u="none" strike="noStrike" baseline="0" dirty="0" smtClean="0">
              <a:latin typeface="Bodoni-Bold"/>
            </a:endParaRPr>
          </a:p>
        </p:txBody>
      </p:sp>
    </p:spTree>
    <p:extLst>
      <p:ext uri="{BB962C8B-B14F-4D97-AF65-F5344CB8AC3E}">
        <p14:creationId xmlns:p14="http://schemas.microsoft.com/office/powerpoint/2010/main" val="36328387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685800"/>
            <a:ext cx="8229600" cy="5440363"/>
          </a:xfrm>
        </p:spPr>
        <p:txBody>
          <a:bodyPr>
            <a:normAutofit fontScale="77500" lnSpcReduction="20000"/>
          </a:bodyPr>
          <a:lstStyle/>
          <a:p>
            <a:pPr marL="0" lvl="0" indent="0" algn="ctr">
              <a:buNone/>
            </a:pPr>
            <a:r>
              <a:rPr lang="en-US" sz="5000" b="1" i="0" u="none" strike="noStrike" kern="1600" baseline="0" dirty="0" smtClean="0">
                <a:latin typeface="Bodoni-Bold"/>
              </a:rPr>
              <a:t>Former Spouses' Statutory Rights</a:t>
            </a:r>
          </a:p>
          <a:p>
            <a:pPr marR="0" lvl="0" rtl="0"/>
            <a:endParaRPr lang="en-US" b="1" i="1" u="none" strike="noStrike" baseline="0" dirty="0" smtClean="0">
              <a:latin typeface="Bodoni-Bold"/>
            </a:endParaRPr>
          </a:p>
          <a:p>
            <a:pPr marR="0" lvl="0" rtl="0"/>
            <a:r>
              <a:rPr lang="en-US" b="1" i="1" u="none" strike="noStrike" baseline="0" dirty="0" smtClean="0">
                <a:latin typeface="Bodoni-Bold"/>
              </a:rPr>
              <a:t>Under the default statutory entitlement, a qualified former spouse is entitled to a pro rata</a:t>
            </a:r>
          </a:p>
          <a:p>
            <a:pPr marR="0" lvl="0" rtl="0"/>
            <a:r>
              <a:rPr lang="en-US" b="1" i="1" u="none" strike="noStrike" baseline="0" dirty="0" smtClean="0">
                <a:latin typeface="Bodoni-Bold"/>
              </a:rPr>
              <a:t>(marital) share of 50 percent of the employee’s annuity and a pro rata share of the maximum</a:t>
            </a:r>
          </a:p>
          <a:p>
            <a:pPr marR="0" lvl="0" rtl="0"/>
            <a:r>
              <a:rPr lang="en-US" b="1" i="1" u="none" strike="noStrike" baseline="0" dirty="0" smtClean="0">
                <a:latin typeface="Bodoni-Bold"/>
              </a:rPr>
              <a:t>survivor benefit. Alternatively, if the former employee takes a lump sum refund of his/her</a:t>
            </a:r>
          </a:p>
          <a:p>
            <a:pPr marR="0" lvl="0" rtl="0"/>
            <a:r>
              <a:rPr lang="en-US" b="1" i="1" u="none" strike="noStrike" baseline="0" dirty="0" smtClean="0">
                <a:latin typeface="Bodoni-Bold"/>
              </a:rPr>
              <a:t>retirement contributions, then the former spouse is entitled to a pro rata share of that.  A court order or spousal agreement can award benefits even if the former spouse was not married to the retiree during his/her creditable Foreign Service or the marriage lasted fewer than 10 years.</a:t>
            </a:r>
          </a:p>
          <a:p>
            <a:pPr marR="0" lvl="0" rtl="0"/>
            <a:endParaRPr lang="en-US" b="1" i="1" u="none" strike="noStrike" baseline="0" dirty="0" smtClean="0">
              <a:latin typeface="Cambria"/>
            </a:endParaRPr>
          </a:p>
        </p:txBody>
      </p:sp>
    </p:spTree>
    <p:extLst>
      <p:ext uri="{BB962C8B-B14F-4D97-AF65-F5344CB8AC3E}">
        <p14:creationId xmlns:p14="http://schemas.microsoft.com/office/powerpoint/2010/main" val="367293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kern="1600" baseline="0" dirty="0" smtClean="0">
                <a:latin typeface="Bodoni-Bold"/>
              </a:rPr>
              <a:t>Overview -- Stricter</a:t>
            </a:r>
            <a:endParaRPr lang="en-US" dirty="0"/>
          </a:p>
        </p:txBody>
      </p:sp>
      <p:sp>
        <p:nvSpPr>
          <p:cNvPr id="3" name="Text Placeholder 2"/>
          <p:cNvSpPr>
            <a:spLocks noGrp="1"/>
          </p:cNvSpPr>
          <p:nvPr>
            <p:ph type="body" idx="1"/>
          </p:nvPr>
        </p:nvSpPr>
        <p:spPr>
          <a:xfrm>
            <a:off x="457200" y="1295400"/>
            <a:ext cx="8229600" cy="5181600"/>
          </a:xfrm>
        </p:spPr>
        <p:txBody>
          <a:bodyPr>
            <a:normAutofit fontScale="92500" lnSpcReduction="20000"/>
          </a:bodyPr>
          <a:lstStyle/>
          <a:p>
            <a:pPr lvl="0"/>
            <a:r>
              <a:rPr lang="en-US" b="1" i="1" u="none" strike="noStrike" baseline="0" dirty="0" smtClean="0">
                <a:latin typeface="Bodoni-Bold"/>
              </a:rPr>
              <a:t>4.	The participant (CSRS / FERS) may request a refund of contributions prior to retiring, thereby losing any rights to a pension </a:t>
            </a:r>
          </a:p>
          <a:p>
            <a:pPr lvl="0"/>
            <a:r>
              <a:rPr lang="en-US" b="1" i="1" u="none" strike="noStrike" baseline="0" dirty="0" smtClean="0">
                <a:latin typeface="Bodoni-Bold"/>
              </a:rPr>
              <a:t>5.	In a military pension may not receive more than 50% of member's retired pay (unlike a QDRO, which can grant 100% of a participant's accrued pension) </a:t>
            </a:r>
          </a:p>
          <a:p>
            <a:pPr lvl="0"/>
            <a:r>
              <a:rPr lang="en-US" b="1" i="1" u="none" strike="noStrike" baseline="0" dirty="0" smtClean="0">
                <a:latin typeface="Bodoni-Bold"/>
              </a:rPr>
              <a:t>6.	 In a military pension may not receive direct payments if the member earned less than 10 years of service during marriage</a:t>
            </a:r>
          </a:p>
          <a:p>
            <a:endParaRPr lang="en-US" dirty="0"/>
          </a:p>
        </p:txBody>
      </p:sp>
    </p:spTree>
    <p:extLst>
      <p:ext uri="{BB962C8B-B14F-4D97-AF65-F5344CB8AC3E}">
        <p14:creationId xmlns:p14="http://schemas.microsoft.com/office/powerpoint/2010/main" val="40056168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685800"/>
            <a:ext cx="8229600" cy="5440363"/>
          </a:xfrm>
        </p:spPr>
        <p:txBody>
          <a:bodyPr>
            <a:normAutofit/>
          </a:bodyPr>
          <a:lstStyle/>
          <a:p>
            <a:pPr marL="0" lvl="0" indent="0" algn="ctr">
              <a:buNone/>
            </a:pPr>
            <a:r>
              <a:rPr lang="en-US" sz="3900" b="1" i="0" u="none" strike="noStrike" kern="1600" baseline="0" dirty="0" smtClean="0">
                <a:latin typeface="Bodoni-Bold"/>
              </a:rPr>
              <a:t>Former Spouses' Statutory Rights</a:t>
            </a:r>
          </a:p>
          <a:p>
            <a:pPr marR="0" lvl="0" rtl="0"/>
            <a:endParaRPr lang="en-US" b="1" i="1" u="none" strike="noStrike" baseline="0" dirty="0" smtClean="0">
              <a:latin typeface="Bodoni-Bold"/>
            </a:endParaRPr>
          </a:p>
          <a:p>
            <a:pPr marL="0" marR="0" lvl="0" indent="0" rtl="0">
              <a:buNone/>
            </a:pPr>
            <a:r>
              <a:rPr lang="en-US" b="1" i="1" u="none" strike="noStrike" baseline="0" dirty="0" smtClean="0">
                <a:latin typeface="Bodoni-Bold"/>
              </a:rPr>
              <a:t>A qualified court order or a valid spousal agreement will take precedence over the above provisions. A court order or spousal agreement that alters or waives the statutory entitlement must do so expressly and refer to Foreign Service retirement.</a:t>
            </a:r>
          </a:p>
          <a:p>
            <a:pPr marL="0" marR="0" lvl="0" indent="0" rtl="0">
              <a:buNone/>
            </a:pPr>
            <a:endParaRPr lang="en-US" b="1" i="1" u="none" strike="noStrike" baseline="0" dirty="0" smtClean="0">
              <a:latin typeface="Cambria"/>
            </a:endParaRPr>
          </a:p>
        </p:txBody>
      </p:sp>
    </p:spTree>
    <p:extLst>
      <p:ext uri="{BB962C8B-B14F-4D97-AF65-F5344CB8AC3E}">
        <p14:creationId xmlns:p14="http://schemas.microsoft.com/office/powerpoint/2010/main" val="806386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100" b="1" i="0" u="none" strike="noStrike" kern="1600" baseline="0" dirty="0" smtClean="0">
                <a:latin typeface="Bodoni-Bold"/>
              </a:rPr>
              <a:t>FOREIGN SERVICE RETIREMENT SYSTEM</a:t>
            </a:r>
            <a:r>
              <a:rPr lang="en-US" b="1" i="0" u="none" strike="noStrike" kern="1600" baseline="0" dirty="0" smtClean="0">
                <a:latin typeface="Bodoni-Bold"/>
              </a:rPr>
              <a:t/>
            </a:r>
            <a:br>
              <a:rPr lang="en-US" b="1" i="0" u="none" strike="noStrike" kern="1600" baseline="0" dirty="0" smtClean="0">
                <a:latin typeface="Bodoni-Bold"/>
              </a:rPr>
            </a:br>
            <a:endParaRPr lang="en-US" b="1" i="0" u="none" strike="noStrike" kern="1600" baseline="0" dirty="0" smtClean="0">
              <a:latin typeface="Cambria"/>
            </a:endParaRPr>
          </a:p>
        </p:txBody>
      </p:sp>
      <p:sp>
        <p:nvSpPr>
          <p:cNvPr id="3" name="Text Placeholder 2"/>
          <p:cNvSpPr>
            <a:spLocks noGrp="1"/>
          </p:cNvSpPr>
          <p:nvPr>
            <p:ph type="body" idx="1"/>
          </p:nvPr>
        </p:nvSpPr>
        <p:spPr>
          <a:xfrm>
            <a:off x="457200" y="685800"/>
            <a:ext cx="8229600" cy="5440363"/>
          </a:xfrm>
        </p:spPr>
        <p:txBody>
          <a:bodyPr>
            <a:normAutofit fontScale="70000" lnSpcReduction="20000"/>
          </a:bodyPr>
          <a:lstStyle/>
          <a:p>
            <a:pPr marL="0" lvl="0" indent="0" algn="ctr">
              <a:buNone/>
            </a:pPr>
            <a:r>
              <a:rPr lang="en-US" sz="4000" b="1" dirty="0" smtClean="0">
                <a:latin typeface="Bodoni-Bold"/>
              </a:rPr>
              <a:t>Death in Service </a:t>
            </a:r>
            <a:endParaRPr lang="en-US" sz="4000" dirty="0" smtClean="0"/>
          </a:p>
          <a:p>
            <a:pPr marL="0" lvl="0" indent="0">
              <a:buNone/>
            </a:pPr>
            <a:r>
              <a:rPr lang="en-US" sz="4000" dirty="0"/>
              <a:t>I</a:t>
            </a:r>
            <a:r>
              <a:rPr lang="en-US" sz="4000" dirty="0" smtClean="0"/>
              <a:t>f an employee enrolled in FSPS dies in service with at least 18 months of service, the surviving spouse (or former spouse, if eligible by the Foreign Service Act or court order) receives a lump sum death benefit of about $29,772.95, plus 50% of final salary. For example, the survivor of a deceased employee under FSPS with an annual salary of $50,000 receives (a) $29,772.95 plus (b) $25,000, providing a total lump sum death benefit of $50,537.</a:t>
            </a:r>
          </a:p>
          <a:p>
            <a:pPr marL="0" lvl="0" indent="0">
              <a:buNone/>
            </a:pPr>
            <a:r>
              <a:rPr lang="en-US" sz="4000" dirty="0" smtClean="0"/>
              <a:t> If an employee under FSPS dies with at least 10 years of service, the surviving spouse receives a survivor annuity, which is 50% of the earned annuity, in addition to the lump sum payment.</a:t>
            </a:r>
            <a:endParaRPr lang="en-US" b="1" i="1" u="none" strike="noStrike" baseline="0" dirty="0" smtClean="0">
              <a:latin typeface="Cambria"/>
            </a:endParaRPr>
          </a:p>
        </p:txBody>
      </p:sp>
    </p:spTree>
    <p:extLst>
      <p:ext uri="{BB962C8B-B14F-4D97-AF65-F5344CB8AC3E}">
        <p14:creationId xmlns:p14="http://schemas.microsoft.com/office/powerpoint/2010/main" val="409522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kern="1600" baseline="0" dirty="0" smtClean="0">
                <a:latin typeface="Bodoni-Bold"/>
              </a:rPr>
              <a:t>Overview -- easier</a:t>
            </a:r>
          </a:p>
        </p:txBody>
      </p:sp>
      <p:sp>
        <p:nvSpPr>
          <p:cNvPr id="3" name="Text Placeholder 2"/>
          <p:cNvSpPr>
            <a:spLocks noGrp="1"/>
          </p:cNvSpPr>
          <p:nvPr>
            <p:ph type="body" idx="1"/>
          </p:nvPr>
        </p:nvSpPr>
        <p:spPr/>
        <p:txBody>
          <a:bodyPr/>
          <a:lstStyle/>
          <a:p>
            <a:pPr marL="0" marR="0" lvl="0" indent="0" rtl="0">
              <a:buNone/>
            </a:pPr>
            <a:r>
              <a:rPr lang="en-US" b="1" i="1" u="none" strike="noStrike" baseline="0" dirty="0" smtClean="0">
                <a:latin typeface="Bodoni-Bold"/>
              </a:rPr>
              <a:t>However, they are more lenient in certain areas: </a:t>
            </a:r>
          </a:p>
          <a:p>
            <a:pPr marL="0" marR="0" lvl="0" indent="0" rtl="0">
              <a:buNone/>
            </a:pPr>
            <a:r>
              <a:rPr lang="en-US" b="1" i="1" u="none" strike="noStrike" baseline="0" dirty="0" smtClean="0">
                <a:latin typeface="Bodoni-Bold"/>
              </a:rPr>
              <a:t>1.	Can permit a non-participant spouse to designate a beneficiary to receive his / her share in event of death </a:t>
            </a:r>
          </a:p>
          <a:p>
            <a:pPr marL="0" marR="0" lvl="0" indent="0" rtl="0">
              <a:buNone/>
            </a:pPr>
            <a:r>
              <a:rPr lang="en-US" b="1" i="1" u="none" strike="noStrike" baseline="0" dirty="0" smtClean="0">
                <a:latin typeface="Bodoni-Bold"/>
              </a:rPr>
              <a:t>2. 	Survivor benefits available for anyone with an "insurable interest" </a:t>
            </a:r>
          </a:p>
        </p:txBody>
      </p:sp>
    </p:spTree>
    <p:extLst>
      <p:ext uri="{BB962C8B-B14F-4D97-AF65-F5344CB8AC3E}">
        <p14:creationId xmlns:p14="http://schemas.microsoft.com/office/powerpoint/2010/main" val="400224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kern="1600" baseline="0" dirty="0" smtClean="0">
                <a:latin typeface="Bodoni-Bold"/>
              </a:rPr>
              <a:t>JUDICIAL RETIREMENT SYSTEM</a:t>
            </a:r>
          </a:p>
        </p:txBody>
      </p:sp>
      <p:sp>
        <p:nvSpPr>
          <p:cNvPr id="3" name="Text Placeholder 2"/>
          <p:cNvSpPr>
            <a:spLocks noGrp="1"/>
          </p:cNvSpPr>
          <p:nvPr>
            <p:ph type="body" idx="1"/>
          </p:nvPr>
        </p:nvSpPr>
        <p:spPr/>
        <p:txBody>
          <a:bodyPr>
            <a:normAutofit fontScale="85000" lnSpcReduction="10000"/>
          </a:bodyPr>
          <a:lstStyle/>
          <a:p>
            <a:pPr marR="0" lvl="0" rtl="0"/>
            <a:r>
              <a:rPr lang="en-US" b="1" i="1" u="none" strike="noStrike" baseline="0" dirty="0" smtClean="0">
                <a:latin typeface="Bodoni-Bold"/>
              </a:rPr>
              <a:t>Approximately 860 Federal Judges are covered by this System.  Very few actually retire, instead becoming “Senior” judges with very reduced case loads.  Those who do retire continue to receive full pay for life. </a:t>
            </a:r>
          </a:p>
          <a:p>
            <a:pPr marR="0" lvl="0" rtl="0"/>
            <a:r>
              <a:rPr lang="en-US" b="1" i="1" u="none" strike="noStrike" baseline="0" dirty="0" smtClean="0">
                <a:latin typeface="Bodoni-Bold"/>
              </a:rPr>
              <a:t>The system also covers approximately 900 Federal magistrates and bankruptcy judges.  But many opt into the FERS system.</a:t>
            </a:r>
          </a:p>
          <a:p>
            <a:pPr marR="0" lvl="0" rtl="0"/>
            <a:r>
              <a:rPr lang="en-US" b="1" i="1" u="none" strike="noStrike" baseline="0" dirty="0" smtClean="0">
                <a:latin typeface="Bodoni-Bold"/>
              </a:rPr>
              <a:t>The chance you will mediate one of these is too remote for further discussion.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105400"/>
            <a:ext cx="1709057" cy="870857"/>
          </a:xfrm>
          <a:prstGeom prst="rect">
            <a:avLst/>
          </a:prstGeom>
        </p:spPr>
      </p:pic>
    </p:spTree>
    <p:extLst>
      <p:ext uri="{BB962C8B-B14F-4D97-AF65-F5344CB8AC3E}">
        <p14:creationId xmlns:p14="http://schemas.microsoft.com/office/powerpoint/2010/main" val="422545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r>
              <a:rPr lang="en-US" b="1" i="0" u="none" strike="noStrike" kern="1600" baseline="0" dirty="0" smtClean="0">
                <a:latin typeface="Bodoni-Bold"/>
              </a:rPr>
              <a:t>Civil Service Retirement System (CSRS) and Federal Employees Retirement  System (FERS) </a:t>
            </a:r>
          </a:p>
        </p:txBody>
      </p:sp>
      <p:sp>
        <p:nvSpPr>
          <p:cNvPr id="3" name="Text Placeholder 2"/>
          <p:cNvSpPr>
            <a:spLocks noGrp="1"/>
          </p:cNvSpPr>
          <p:nvPr>
            <p:ph type="body" idx="1"/>
          </p:nvPr>
        </p:nvSpPr>
        <p:spPr>
          <a:xfrm>
            <a:off x="457200" y="2362200"/>
            <a:ext cx="8229600" cy="3763963"/>
          </a:xfrm>
        </p:spPr>
        <p:txBody>
          <a:bodyPr>
            <a:normAutofit/>
          </a:bodyPr>
          <a:lstStyle/>
          <a:p>
            <a:pPr lvl="0"/>
            <a:r>
              <a:rPr lang="en-US" b="1" i="1" u="none" strike="noStrike" baseline="0" dirty="0" smtClean="0">
                <a:latin typeface="Bodoni-Bold"/>
              </a:rPr>
              <a:t>Both administered by Office of Personnel Management (OPM) </a:t>
            </a:r>
          </a:p>
          <a:p>
            <a:pPr lvl="0"/>
            <a:r>
              <a:rPr lang="en-US" b="1" i="1" u="none" strike="noStrike" baseline="0" dirty="0" smtClean="0">
                <a:latin typeface="Bodoni-Bold"/>
              </a:rPr>
              <a:t>Both are exempt from ERISA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4025900"/>
            <a:ext cx="2593522" cy="2593522"/>
          </a:xfrm>
          <a:prstGeom prst="rect">
            <a:avLst/>
          </a:prstGeom>
        </p:spPr>
      </p:pic>
    </p:spTree>
    <p:extLst>
      <p:ext uri="{BB962C8B-B14F-4D97-AF65-F5344CB8AC3E}">
        <p14:creationId xmlns:p14="http://schemas.microsoft.com/office/powerpoint/2010/main" val="1235830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6255</TotalTime>
  <Words>3458</Words>
  <Application>Microsoft Office PowerPoint</Application>
  <PresentationFormat>On-screen Show (4:3)</PresentationFormat>
  <Paragraphs>280</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FEDERAL PENSION PLANS</vt:lpstr>
      <vt:lpstr>The Basics </vt:lpstr>
      <vt:lpstr>The major Federal plans are: </vt:lpstr>
      <vt:lpstr>The major Federal plans are: </vt:lpstr>
      <vt:lpstr>Overview -- Stricter</vt:lpstr>
      <vt:lpstr>Overview -- Stricter</vt:lpstr>
      <vt:lpstr>Overview -- easier</vt:lpstr>
      <vt:lpstr>JUDICIAL RETIREMENT SYSTEM</vt:lpstr>
      <vt:lpstr>Civil Service Retirement System (CSRS) and Federal Employees Retirement  System (FERS) </vt:lpstr>
      <vt:lpstr>CSRS and FERS </vt:lpstr>
      <vt:lpstr> CSRS </vt:lpstr>
      <vt:lpstr> FERS </vt:lpstr>
      <vt:lpstr> FERS </vt:lpstr>
      <vt:lpstr>CSRS and FERS </vt:lpstr>
      <vt:lpstr>CSRS and FERS </vt:lpstr>
      <vt:lpstr>CSRS and FERS </vt:lpstr>
      <vt:lpstr>CSRS and FERS </vt:lpstr>
      <vt:lpstr>CSRS and FERS </vt:lpstr>
      <vt:lpstr>CSRS and FERS  2. Refund Of Employee Contributions </vt:lpstr>
      <vt:lpstr>CSRS and FERS  3. Survivor Annuities</vt:lpstr>
      <vt:lpstr>CSRS and FERS  3. Survivor Annuities</vt:lpstr>
      <vt:lpstr>CSRS and FERS  3. Survivor Annuities</vt:lpstr>
      <vt:lpstr>CSRS and FERS  3. Survivor Annuities</vt:lpstr>
      <vt:lpstr>CSRS and FERS  4.  Insurable Interest Annuity</vt:lpstr>
      <vt:lpstr>CSRS  has a loophole called "Lost Survivorship" </vt:lpstr>
      <vt:lpstr>CSRS  has a loophole called "Lost Survivorship" </vt:lpstr>
      <vt:lpstr>CSRS and FERS  Special Requirements of a COAP </vt:lpstr>
      <vt:lpstr>CSRS Participants Are Not Covered By Social Security </vt:lpstr>
      <vt:lpstr>CSRS Participants Are Not Covered By Social Security  </vt:lpstr>
      <vt:lpstr>CSRS and FERS  Phased Retirement</vt:lpstr>
      <vt:lpstr>CSRS and FERS  Early Retirement</vt:lpstr>
      <vt:lpstr>Thrift Savings Plan (TSP) </vt:lpstr>
      <vt:lpstr>Thrift Savings Plan (TSP) </vt:lpstr>
      <vt:lpstr>Thrift Savings Plan (TSP) </vt:lpstr>
      <vt:lpstr>Railroad Retirement Board (RRB) </vt:lpstr>
      <vt:lpstr>Railroad Retirement Board (RRB) </vt:lpstr>
      <vt:lpstr>Railroad Retirement Board (RRB</vt:lpstr>
      <vt:lpstr>Railroad Retirement Board (RRB </vt:lpstr>
      <vt:lpstr>Railroad Retirement Board (RRB</vt:lpstr>
      <vt:lpstr>Railroad Retirement Board (RRB</vt:lpstr>
      <vt:lpstr>Military Retirement System </vt:lpstr>
      <vt:lpstr>Military Retirement System  </vt:lpstr>
      <vt:lpstr>Military Retirement System  </vt:lpstr>
      <vt:lpstr>Military Retirement System  </vt:lpstr>
      <vt:lpstr>Military Retirement System  The Divorce Rules</vt:lpstr>
      <vt:lpstr>Military Retirement System  The Divorce Rules</vt:lpstr>
      <vt:lpstr>Military Retirement System  The Divorce Rules</vt:lpstr>
      <vt:lpstr>Military Retirement System  The Divorce Rules</vt:lpstr>
      <vt:lpstr>Military Retirement System  The Divorce Rules</vt:lpstr>
      <vt:lpstr>Military Retirement System  The Divorce Rules</vt:lpstr>
      <vt:lpstr>Military Retirement System  The Divorce Rules</vt:lpstr>
      <vt:lpstr>Military Retirement System  The Divorce Rules</vt:lpstr>
      <vt:lpstr>Military Retirement System  The Divorce Rules</vt:lpstr>
      <vt:lpstr>FOREIGN SERVICE RETIREMENT SYSTEM</vt:lpstr>
      <vt:lpstr>FOREIGN SERVICE RETIREMENT SYSTEM </vt:lpstr>
      <vt:lpstr>FOREIGN SERVICE RETIREMENT SYSTEM </vt:lpstr>
      <vt:lpstr>FOREIGN SERVICE RETIREMENT SYSTEM </vt:lpstr>
      <vt:lpstr>FOREIGN SERVICE RETIREMENT SYSTEM </vt:lpstr>
      <vt:lpstr>FOREIGN SERVICE RETIREMENT SYSTEM </vt:lpstr>
      <vt:lpstr>FOREIGN SERVICE RETIREMENT SYSTEM </vt:lpstr>
      <vt:lpstr>FOREIGN SERVICE RETIREMENT SYSTEM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PENSION PLANS</dc:title>
  <dc:creator>Steve</dc:creator>
  <cp:lastModifiedBy>Steve</cp:lastModifiedBy>
  <cp:revision>69</cp:revision>
  <dcterms:created xsi:type="dcterms:W3CDTF">2019-04-25T12:45:02Z</dcterms:created>
  <dcterms:modified xsi:type="dcterms:W3CDTF">2019-09-06T13:20:51Z</dcterms:modified>
</cp:coreProperties>
</file>