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1" r:id="rId2"/>
    <p:sldId id="256" r:id="rId3"/>
    <p:sldId id="258" r:id="rId4"/>
    <p:sldId id="271" r:id="rId5"/>
    <p:sldId id="262" r:id="rId6"/>
    <p:sldId id="263" r:id="rId7"/>
    <p:sldId id="257" r:id="rId8"/>
    <p:sldId id="264" r:id="rId9"/>
    <p:sldId id="265" r:id="rId10"/>
    <p:sldId id="266" r:id="rId11"/>
    <p:sldId id="267" r:id="rId12"/>
    <p:sldId id="260" r:id="rId13"/>
    <p:sldId id="259" r:id="rId14"/>
    <p:sldId id="284" r:id="rId15"/>
    <p:sldId id="268" r:id="rId16"/>
    <p:sldId id="269" r:id="rId17"/>
    <p:sldId id="270" r:id="rId18"/>
    <p:sldId id="272" r:id="rId19"/>
    <p:sldId id="273" r:id="rId20"/>
    <p:sldId id="277" r:id="rId21"/>
    <p:sldId id="274" r:id="rId22"/>
    <p:sldId id="278" r:id="rId23"/>
    <p:sldId id="285" r:id="rId24"/>
    <p:sldId id="275" r:id="rId25"/>
    <p:sldId id="286" r:id="rId26"/>
    <p:sldId id="279" r:id="rId27"/>
    <p:sldId id="280" r:id="rId28"/>
    <p:sldId id="281" r:id="rId29"/>
    <p:sldId id="287" r:id="rId30"/>
    <p:sldId id="276" r:id="rId31"/>
    <p:sldId id="282" r:id="rId32"/>
    <p:sldId id="283"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CA84B"/>
    <a:srgbClr val="BAB15B"/>
    <a:srgbClr val="BCA756"/>
    <a:srgbClr val="C27D4D"/>
    <a:srgbClr val="B9B45A"/>
    <a:srgbClr val="BCA271"/>
    <a:srgbClr val="FFD57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snapToObjects="1">
      <p:cViewPr varScale="1">
        <p:scale>
          <a:sx n="121" d="100"/>
          <a:sy n="121" d="100"/>
        </p:scale>
        <p:origin x="74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63607-4240-794F-AAB6-E0DC55BB98A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797541D-8995-D54A-B35D-206131AC5B0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E8ACF53-72C6-8849-AC3C-13C72EAAFEC9}"/>
              </a:ext>
            </a:extLst>
          </p:cNvPr>
          <p:cNvSpPr>
            <a:spLocks noGrp="1"/>
          </p:cNvSpPr>
          <p:nvPr>
            <p:ph type="dt" sz="half" idx="10"/>
          </p:nvPr>
        </p:nvSpPr>
        <p:spPr/>
        <p:txBody>
          <a:bodyPr/>
          <a:lstStyle/>
          <a:p>
            <a:fld id="{E9CD6E89-B4A8-A64F-AA0C-7D5D0451BC84}" type="datetimeFigureOut">
              <a:rPr lang="en-US" smtClean="0"/>
              <a:t>10/29/19</a:t>
            </a:fld>
            <a:endParaRPr lang="en-US"/>
          </a:p>
        </p:txBody>
      </p:sp>
      <p:sp>
        <p:nvSpPr>
          <p:cNvPr id="5" name="Footer Placeholder 4">
            <a:extLst>
              <a:ext uri="{FF2B5EF4-FFF2-40B4-BE49-F238E27FC236}">
                <a16:creationId xmlns:a16="http://schemas.microsoft.com/office/drawing/2014/main" id="{F7AB0679-41E5-8945-B931-D8F791CFD4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8A9118-FD57-BF44-8AD5-AAD17DA6A5B9}"/>
              </a:ext>
            </a:extLst>
          </p:cNvPr>
          <p:cNvSpPr>
            <a:spLocks noGrp="1"/>
          </p:cNvSpPr>
          <p:nvPr>
            <p:ph type="sldNum" sz="quarter" idx="12"/>
          </p:nvPr>
        </p:nvSpPr>
        <p:spPr/>
        <p:txBody>
          <a:bodyPr/>
          <a:lstStyle/>
          <a:p>
            <a:fld id="{BE4E4104-55DA-F14C-9E6D-B472BE50211A}" type="slidenum">
              <a:rPr lang="en-US" smtClean="0"/>
              <a:t>‹#›</a:t>
            </a:fld>
            <a:endParaRPr lang="en-US"/>
          </a:p>
        </p:txBody>
      </p:sp>
    </p:spTree>
    <p:extLst>
      <p:ext uri="{BB962C8B-B14F-4D97-AF65-F5344CB8AC3E}">
        <p14:creationId xmlns:p14="http://schemas.microsoft.com/office/powerpoint/2010/main" val="11914173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9B47B9-B545-0045-A9C3-0622D29551D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CF054ED-D1B3-5543-8C5D-CA748947761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4B79D3-9B32-8548-8719-CB9144DD3ADE}"/>
              </a:ext>
            </a:extLst>
          </p:cNvPr>
          <p:cNvSpPr>
            <a:spLocks noGrp="1"/>
          </p:cNvSpPr>
          <p:nvPr>
            <p:ph type="dt" sz="half" idx="10"/>
          </p:nvPr>
        </p:nvSpPr>
        <p:spPr/>
        <p:txBody>
          <a:bodyPr/>
          <a:lstStyle/>
          <a:p>
            <a:fld id="{E9CD6E89-B4A8-A64F-AA0C-7D5D0451BC84}" type="datetimeFigureOut">
              <a:rPr lang="en-US" smtClean="0"/>
              <a:t>10/29/19</a:t>
            </a:fld>
            <a:endParaRPr lang="en-US"/>
          </a:p>
        </p:txBody>
      </p:sp>
      <p:sp>
        <p:nvSpPr>
          <p:cNvPr id="5" name="Footer Placeholder 4">
            <a:extLst>
              <a:ext uri="{FF2B5EF4-FFF2-40B4-BE49-F238E27FC236}">
                <a16:creationId xmlns:a16="http://schemas.microsoft.com/office/drawing/2014/main" id="{AE8CC8A0-8365-A341-9CFE-DD0F368367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8A4A3D-E379-3E41-8446-A211E25FF9A0}"/>
              </a:ext>
            </a:extLst>
          </p:cNvPr>
          <p:cNvSpPr>
            <a:spLocks noGrp="1"/>
          </p:cNvSpPr>
          <p:nvPr>
            <p:ph type="sldNum" sz="quarter" idx="12"/>
          </p:nvPr>
        </p:nvSpPr>
        <p:spPr/>
        <p:txBody>
          <a:bodyPr/>
          <a:lstStyle/>
          <a:p>
            <a:fld id="{BE4E4104-55DA-F14C-9E6D-B472BE50211A}" type="slidenum">
              <a:rPr lang="en-US" smtClean="0"/>
              <a:t>‹#›</a:t>
            </a:fld>
            <a:endParaRPr lang="en-US"/>
          </a:p>
        </p:txBody>
      </p:sp>
    </p:spTree>
    <p:extLst>
      <p:ext uri="{BB962C8B-B14F-4D97-AF65-F5344CB8AC3E}">
        <p14:creationId xmlns:p14="http://schemas.microsoft.com/office/powerpoint/2010/main" val="38340569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4A4FBE7-954F-1942-AFE7-3739BF1BA15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9AD70D2-E888-7A45-BB2C-DAEA8CDC8A5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D970D7-74AD-F144-B189-48B8EFA3D28E}"/>
              </a:ext>
            </a:extLst>
          </p:cNvPr>
          <p:cNvSpPr>
            <a:spLocks noGrp="1"/>
          </p:cNvSpPr>
          <p:nvPr>
            <p:ph type="dt" sz="half" idx="10"/>
          </p:nvPr>
        </p:nvSpPr>
        <p:spPr/>
        <p:txBody>
          <a:bodyPr/>
          <a:lstStyle/>
          <a:p>
            <a:fld id="{E9CD6E89-B4A8-A64F-AA0C-7D5D0451BC84}" type="datetimeFigureOut">
              <a:rPr lang="en-US" smtClean="0"/>
              <a:t>10/29/19</a:t>
            </a:fld>
            <a:endParaRPr lang="en-US"/>
          </a:p>
        </p:txBody>
      </p:sp>
      <p:sp>
        <p:nvSpPr>
          <p:cNvPr id="5" name="Footer Placeholder 4">
            <a:extLst>
              <a:ext uri="{FF2B5EF4-FFF2-40B4-BE49-F238E27FC236}">
                <a16:creationId xmlns:a16="http://schemas.microsoft.com/office/drawing/2014/main" id="{1DF6039C-BB2C-0549-8422-D0F888D271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4229DE-85E0-884B-ACBD-2D967B9FDC17}"/>
              </a:ext>
            </a:extLst>
          </p:cNvPr>
          <p:cNvSpPr>
            <a:spLocks noGrp="1"/>
          </p:cNvSpPr>
          <p:nvPr>
            <p:ph type="sldNum" sz="quarter" idx="12"/>
          </p:nvPr>
        </p:nvSpPr>
        <p:spPr/>
        <p:txBody>
          <a:bodyPr/>
          <a:lstStyle/>
          <a:p>
            <a:fld id="{BE4E4104-55DA-F14C-9E6D-B472BE50211A}" type="slidenum">
              <a:rPr lang="en-US" smtClean="0"/>
              <a:t>‹#›</a:t>
            </a:fld>
            <a:endParaRPr lang="en-US"/>
          </a:p>
        </p:txBody>
      </p:sp>
    </p:spTree>
    <p:extLst>
      <p:ext uri="{BB962C8B-B14F-4D97-AF65-F5344CB8AC3E}">
        <p14:creationId xmlns:p14="http://schemas.microsoft.com/office/powerpoint/2010/main" val="4166999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D52E3-3477-5D4E-8F1E-CAE26A20735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01FFA13-BD30-5D43-8006-18A10F57AC1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6FAA04-C2A2-154C-9639-63A6AAFEDA64}"/>
              </a:ext>
            </a:extLst>
          </p:cNvPr>
          <p:cNvSpPr>
            <a:spLocks noGrp="1"/>
          </p:cNvSpPr>
          <p:nvPr>
            <p:ph type="dt" sz="half" idx="10"/>
          </p:nvPr>
        </p:nvSpPr>
        <p:spPr/>
        <p:txBody>
          <a:bodyPr/>
          <a:lstStyle/>
          <a:p>
            <a:fld id="{E9CD6E89-B4A8-A64F-AA0C-7D5D0451BC84}" type="datetimeFigureOut">
              <a:rPr lang="en-US" smtClean="0"/>
              <a:t>10/29/19</a:t>
            </a:fld>
            <a:endParaRPr lang="en-US"/>
          </a:p>
        </p:txBody>
      </p:sp>
      <p:sp>
        <p:nvSpPr>
          <p:cNvPr id="5" name="Footer Placeholder 4">
            <a:extLst>
              <a:ext uri="{FF2B5EF4-FFF2-40B4-BE49-F238E27FC236}">
                <a16:creationId xmlns:a16="http://schemas.microsoft.com/office/drawing/2014/main" id="{32FCC820-787F-0346-A19C-F6586927DC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FF658C-86F8-2A48-B196-498696073A37}"/>
              </a:ext>
            </a:extLst>
          </p:cNvPr>
          <p:cNvSpPr>
            <a:spLocks noGrp="1"/>
          </p:cNvSpPr>
          <p:nvPr>
            <p:ph type="sldNum" sz="quarter" idx="12"/>
          </p:nvPr>
        </p:nvSpPr>
        <p:spPr/>
        <p:txBody>
          <a:bodyPr/>
          <a:lstStyle/>
          <a:p>
            <a:fld id="{BE4E4104-55DA-F14C-9E6D-B472BE50211A}" type="slidenum">
              <a:rPr lang="en-US" smtClean="0"/>
              <a:t>‹#›</a:t>
            </a:fld>
            <a:endParaRPr lang="en-US"/>
          </a:p>
        </p:txBody>
      </p:sp>
    </p:spTree>
    <p:extLst>
      <p:ext uri="{BB962C8B-B14F-4D97-AF65-F5344CB8AC3E}">
        <p14:creationId xmlns:p14="http://schemas.microsoft.com/office/powerpoint/2010/main" val="1520037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00D7B-5D7F-1A44-B433-FDBD9E40561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D2AC585-DCE0-9947-8CFA-D547E7B61E4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680AA73-DE9F-8142-8C88-6382F9883DC7}"/>
              </a:ext>
            </a:extLst>
          </p:cNvPr>
          <p:cNvSpPr>
            <a:spLocks noGrp="1"/>
          </p:cNvSpPr>
          <p:nvPr>
            <p:ph type="dt" sz="half" idx="10"/>
          </p:nvPr>
        </p:nvSpPr>
        <p:spPr/>
        <p:txBody>
          <a:bodyPr/>
          <a:lstStyle/>
          <a:p>
            <a:fld id="{E9CD6E89-B4A8-A64F-AA0C-7D5D0451BC84}" type="datetimeFigureOut">
              <a:rPr lang="en-US" smtClean="0"/>
              <a:t>10/29/19</a:t>
            </a:fld>
            <a:endParaRPr lang="en-US"/>
          </a:p>
        </p:txBody>
      </p:sp>
      <p:sp>
        <p:nvSpPr>
          <p:cNvPr id="5" name="Footer Placeholder 4">
            <a:extLst>
              <a:ext uri="{FF2B5EF4-FFF2-40B4-BE49-F238E27FC236}">
                <a16:creationId xmlns:a16="http://schemas.microsoft.com/office/drawing/2014/main" id="{C8535D8F-9834-894D-9125-508A4F2A19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2167BB-3CEF-404C-9161-D1D3388CF566}"/>
              </a:ext>
            </a:extLst>
          </p:cNvPr>
          <p:cNvSpPr>
            <a:spLocks noGrp="1"/>
          </p:cNvSpPr>
          <p:nvPr>
            <p:ph type="sldNum" sz="quarter" idx="12"/>
          </p:nvPr>
        </p:nvSpPr>
        <p:spPr/>
        <p:txBody>
          <a:bodyPr/>
          <a:lstStyle/>
          <a:p>
            <a:fld id="{BE4E4104-55DA-F14C-9E6D-B472BE50211A}" type="slidenum">
              <a:rPr lang="en-US" smtClean="0"/>
              <a:t>‹#›</a:t>
            </a:fld>
            <a:endParaRPr lang="en-US"/>
          </a:p>
        </p:txBody>
      </p:sp>
    </p:spTree>
    <p:extLst>
      <p:ext uri="{BB962C8B-B14F-4D97-AF65-F5344CB8AC3E}">
        <p14:creationId xmlns:p14="http://schemas.microsoft.com/office/powerpoint/2010/main" val="19169390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5ED13-F156-A04E-9EC7-4FC0F9BC423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9A0E271-621B-1B43-9C5C-C292DA11C4A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D4066A7-529A-5D47-A92E-6FDD1DF2B77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E9F36C3-12E2-454F-A49B-F825DA90B882}"/>
              </a:ext>
            </a:extLst>
          </p:cNvPr>
          <p:cNvSpPr>
            <a:spLocks noGrp="1"/>
          </p:cNvSpPr>
          <p:nvPr>
            <p:ph type="dt" sz="half" idx="10"/>
          </p:nvPr>
        </p:nvSpPr>
        <p:spPr/>
        <p:txBody>
          <a:bodyPr/>
          <a:lstStyle/>
          <a:p>
            <a:fld id="{E9CD6E89-B4A8-A64F-AA0C-7D5D0451BC84}" type="datetimeFigureOut">
              <a:rPr lang="en-US" smtClean="0"/>
              <a:t>10/29/19</a:t>
            </a:fld>
            <a:endParaRPr lang="en-US"/>
          </a:p>
        </p:txBody>
      </p:sp>
      <p:sp>
        <p:nvSpPr>
          <p:cNvPr id="6" name="Footer Placeholder 5">
            <a:extLst>
              <a:ext uri="{FF2B5EF4-FFF2-40B4-BE49-F238E27FC236}">
                <a16:creationId xmlns:a16="http://schemas.microsoft.com/office/drawing/2014/main" id="{BC52C3B9-37E8-654E-91E4-BD404D2C4D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1624250-7CEC-4346-B1E3-FC6B9E3BE070}"/>
              </a:ext>
            </a:extLst>
          </p:cNvPr>
          <p:cNvSpPr>
            <a:spLocks noGrp="1"/>
          </p:cNvSpPr>
          <p:nvPr>
            <p:ph type="sldNum" sz="quarter" idx="12"/>
          </p:nvPr>
        </p:nvSpPr>
        <p:spPr/>
        <p:txBody>
          <a:bodyPr/>
          <a:lstStyle/>
          <a:p>
            <a:fld id="{BE4E4104-55DA-F14C-9E6D-B472BE50211A}" type="slidenum">
              <a:rPr lang="en-US" smtClean="0"/>
              <a:t>‹#›</a:t>
            </a:fld>
            <a:endParaRPr lang="en-US"/>
          </a:p>
        </p:txBody>
      </p:sp>
    </p:spTree>
    <p:extLst>
      <p:ext uri="{BB962C8B-B14F-4D97-AF65-F5344CB8AC3E}">
        <p14:creationId xmlns:p14="http://schemas.microsoft.com/office/powerpoint/2010/main" val="24019467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BCB846-3539-734E-A58F-2EF4588FE04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CDF9B1A-497E-194E-A5E2-D974D539854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813A97E-62A0-3C4C-B829-5290EDEE5E7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2402F43-8370-DB46-A4A1-C1B2F821972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E41A2C7-72FC-9942-86E3-27C48D40FE2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9915590-D4A3-604D-9E28-CD39B7F78A6C}"/>
              </a:ext>
            </a:extLst>
          </p:cNvPr>
          <p:cNvSpPr>
            <a:spLocks noGrp="1"/>
          </p:cNvSpPr>
          <p:nvPr>
            <p:ph type="dt" sz="half" idx="10"/>
          </p:nvPr>
        </p:nvSpPr>
        <p:spPr/>
        <p:txBody>
          <a:bodyPr/>
          <a:lstStyle/>
          <a:p>
            <a:fld id="{E9CD6E89-B4A8-A64F-AA0C-7D5D0451BC84}" type="datetimeFigureOut">
              <a:rPr lang="en-US" smtClean="0"/>
              <a:t>10/29/19</a:t>
            </a:fld>
            <a:endParaRPr lang="en-US"/>
          </a:p>
        </p:txBody>
      </p:sp>
      <p:sp>
        <p:nvSpPr>
          <p:cNvPr id="8" name="Footer Placeholder 7">
            <a:extLst>
              <a:ext uri="{FF2B5EF4-FFF2-40B4-BE49-F238E27FC236}">
                <a16:creationId xmlns:a16="http://schemas.microsoft.com/office/drawing/2014/main" id="{0BF951E8-0785-6749-ADC9-13614C609C4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B44844E-91E6-094F-A6EC-AF7954BC02EE}"/>
              </a:ext>
            </a:extLst>
          </p:cNvPr>
          <p:cNvSpPr>
            <a:spLocks noGrp="1"/>
          </p:cNvSpPr>
          <p:nvPr>
            <p:ph type="sldNum" sz="quarter" idx="12"/>
          </p:nvPr>
        </p:nvSpPr>
        <p:spPr/>
        <p:txBody>
          <a:bodyPr/>
          <a:lstStyle/>
          <a:p>
            <a:fld id="{BE4E4104-55DA-F14C-9E6D-B472BE50211A}" type="slidenum">
              <a:rPr lang="en-US" smtClean="0"/>
              <a:t>‹#›</a:t>
            </a:fld>
            <a:endParaRPr lang="en-US"/>
          </a:p>
        </p:txBody>
      </p:sp>
    </p:spTree>
    <p:extLst>
      <p:ext uri="{BB962C8B-B14F-4D97-AF65-F5344CB8AC3E}">
        <p14:creationId xmlns:p14="http://schemas.microsoft.com/office/powerpoint/2010/main" val="29554023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E1118E-D3D3-CD41-AE5A-625CFD46D69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C310EB6-72B7-AF4F-A345-D6E4C00892D4}"/>
              </a:ext>
            </a:extLst>
          </p:cNvPr>
          <p:cNvSpPr>
            <a:spLocks noGrp="1"/>
          </p:cNvSpPr>
          <p:nvPr>
            <p:ph type="dt" sz="half" idx="10"/>
          </p:nvPr>
        </p:nvSpPr>
        <p:spPr/>
        <p:txBody>
          <a:bodyPr/>
          <a:lstStyle/>
          <a:p>
            <a:fld id="{E9CD6E89-B4A8-A64F-AA0C-7D5D0451BC84}" type="datetimeFigureOut">
              <a:rPr lang="en-US" smtClean="0"/>
              <a:t>10/29/19</a:t>
            </a:fld>
            <a:endParaRPr lang="en-US"/>
          </a:p>
        </p:txBody>
      </p:sp>
      <p:sp>
        <p:nvSpPr>
          <p:cNvPr id="4" name="Footer Placeholder 3">
            <a:extLst>
              <a:ext uri="{FF2B5EF4-FFF2-40B4-BE49-F238E27FC236}">
                <a16:creationId xmlns:a16="http://schemas.microsoft.com/office/drawing/2014/main" id="{361CA8A5-DCCD-0241-94A8-084B9480EB5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3E7883B-17CC-6E44-998C-57F70F91FA27}"/>
              </a:ext>
            </a:extLst>
          </p:cNvPr>
          <p:cNvSpPr>
            <a:spLocks noGrp="1"/>
          </p:cNvSpPr>
          <p:nvPr>
            <p:ph type="sldNum" sz="quarter" idx="12"/>
          </p:nvPr>
        </p:nvSpPr>
        <p:spPr/>
        <p:txBody>
          <a:bodyPr/>
          <a:lstStyle/>
          <a:p>
            <a:fld id="{BE4E4104-55DA-F14C-9E6D-B472BE50211A}" type="slidenum">
              <a:rPr lang="en-US" smtClean="0"/>
              <a:t>‹#›</a:t>
            </a:fld>
            <a:endParaRPr lang="en-US"/>
          </a:p>
        </p:txBody>
      </p:sp>
    </p:spTree>
    <p:extLst>
      <p:ext uri="{BB962C8B-B14F-4D97-AF65-F5344CB8AC3E}">
        <p14:creationId xmlns:p14="http://schemas.microsoft.com/office/powerpoint/2010/main" val="2116048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F543003-8C61-CA4B-B7B0-70B5180CEAF3}"/>
              </a:ext>
            </a:extLst>
          </p:cNvPr>
          <p:cNvSpPr>
            <a:spLocks noGrp="1"/>
          </p:cNvSpPr>
          <p:nvPr>
            <p:ph type="dt" sz="half" idx="10"/>
          </p:nvPr>
        </p:nvSpPr>
        <p:spPr/>
        <p:txBody>
          <a:bodyPr/>
          <a:lstStyle/>
          <a:p>
            <a:fld id="{E9CD6E89-B4A8-A64F-AA0C-7D5D0451BC84}" type="datetimeFigureOut">
              <a:rPr lang="en-US" smtClean="0"/>
              <a:t>10/29/19</a:t>
            </a:fld>
            <a:endParaRPr lang="en-US"/>
          </a:p>
        </p:txBody>
      </p:sp>
      <p:sp>
        <p:nvSpPr>
          <p:cNvPr id="3" name="Footer Placeholder 2">
            <a:extLst>
              <a:ext uri="{FF2B5EF4-FFF2-40B4-BE49-F238E27FC236}">
                <a16:creationId xmlns:a16="http://schemas.microsoft.com/office/drawing/2014/main" id="{ACFC83E8-1295-4047-9155-D583809E8DE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FA31D94-4935-6040-9896-68083841425D}"/>
              </a:ext>
            </a:extLst>
          </p:cNvPr>
          <p:cNvSpPr>
            <a:spLocks noGrp="1"/>
          </p:cNvSpPr>
          <p:nvPr>
            <p:ph type="sldNum" sz="quarter" idx="12"/>
          </p:nvPr>
        </p:nvSpPr>
        <p:spPr/>
        <p:txBody>
          <a:bodyPr/>
          <a:lstStyle/>
          <a:p>
            <a:fld id="{BE4E4104-55DA-F14C-9E6D-B472BE50211A}" type="slidenum">
              <a:rPr lang="en-US" smtClean="0"/>
              <a:t>‹#›</a:t>
            </a:fld>
            <a:endParaRPr lang="en-US"/>
          </a:p>
        </p:txBody>
      </p:sp>
    </p:spTree>
    <p:extLst>
      <p:ext uri="{BB962C8B-B14F-4D97-AF65-F5344CB8AC3E}">
        <p14:creationId xmlns:p14="http://schemas.microsoft.com/office/powerpoint/2010/main" val="33304525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78F632-DF0E-EA4C-99C7-82E1DDACCE4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38972C0-A791-5F49-8C2D-C4BB6F229CC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79DF485-265D-874F-ADD2-026A0A59DB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5CC6978-0806-A542-8044-504D35185276}"/>
              </a:ext>
            </a:extLst>
          </p:cNvPr>
          <p:cNvSpPr>
            <a:spLocks noGrp="1"/>
          </p:cNvSpPr>
          <p:nvPr>
            <p:ph type="dt" sz="half" idx="10"/>
          </p:nvPr>
        </p:nvSpPr>
        <p:spPr/>
        <p:txBody>
          <a:bodyPr/>
          <a:lstStyle/>
          <a:p>
            <a:fld id="{E9CD6E89-B4A8-A64F-AA0C-7D5D0451BC84}" type="datetimeFigureOut">
              <a:rPr lang="en-US" smtClean="0"/>
              <a:t>10/29/19</a:t>
            </a:fld>
            <a:endParaRPr lang="en-US"/>
          </a:p>
        </p:txBody>
      </p:sp>
      <p:sp>
        <p:nvSpPr>
          <p:cNvPr id="6" name="Footer Placeholder 5">
            <a:extLst>
              <a:ext uri="{FF2B5EF4-FFF2-40B4-BE49-F238E27FC236}">
                <a16:creationId xmlns:a16="http://schemas.microsoft.com/office/drawing/2014/main" id="{5E42CF96-7CEA-6A4B-9258-E73B6C3BF8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2532FF6-F198-9E48-A134-A4D0568F8AFC}"/>
              </a:ext>
            </a:extLst>
          </p:cNvPr>
          <p:cNvSpPr>
            <a:spLocks noGrp="1"/>
          </p:cNvSpPr>
          <p:nvPr>
            <p:ph type="sldNum" sz="quarter" idx="12"/>
          </p:nvPr>
        </p:nvSpPr>
        <p:spPr/>
        <p:txBody>
          <a:bodyPr/>
          <a:lstStyle/>
          <a:p>
            <a:fld id="{BE4E4104-55DA-F14C-9E6D-B472BE50211A}" type="slidenum">
              <a:rPr lang="en-US" smtClean="0"/>
              <a:t>‹#›</a:t>
            </a:fld>
            <a:endParaRPr lang="en-US"/>
          </a:p>
        </p:txBody>
      </p:sp>
    </p:spTree>
    <p:extLst>
      <p:ext uri="{BB962C8B-B14F-4D97-AF65-F5344CB8AC3E}">
        <p14:creationId xmlns:p14="http://schemas.microsoft.com/office/powerpoint/2010/main" val="1750223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16314-34B3-A646-974F-2874EB5624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0FDD853-D370-AB4A-B586-CF546B8CBB2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BFD043D-6C8A-8F40-BAE9-4345DEBA45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1CB3B40-3165-A344-A54A-2D70A7904DD4}"/>
              </a:ext>
            </a:extLst>
          </p:cNvPr>
          <p:cNvSpPr>
            <a:spLocks noGrp="1"/>
          </p:cNvSpPr>
          <p:nvPr>
            <p:ph type="dt" sz="half" idx="10"/>
          </p:nvPr>
        </p:nvSpPr>
        <p:spPr/>
        <p:txBody>
          <a:bodyPr/>
          <a:lstStyle/>
          <a:p>
            <a:fld id="{E9CD6E89-B4A8-A64F-AA0C-7D5D0451BC84}" type="datetimeFigureOut">
              <a:rPr lang="en-US" smtClean="0"/>
              <a:t>10/29/19</a:t>
            </a:fld>
            <a:endParaRPr lang="en-US"/>
          </a:p>
        </p:txBody>
      </p:sp>
      <p:sp>
        <p:nvSpPr>
          <p:cNvPr id="6" name="Footer Placeholder 5">
            <a:extLst>
              <a:ext uri="{FF2B5EF4-FFF2-40B4-BE49-F238E27FC236}">
                <a16:creationId xmlns:a16="http://schemas.microsoft.com/office/drawing/2014/main" id="{259A909E-FF14-4D48-86E6-22AA89BF22F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0643BBD-BAC8-9C44-AABA-F38D0D86A5DC}"/>
              </a:ext>
            </a:extLst>
          </p:cNvPr>
          <p:cNvSpPr>
            <a:spLocks noGrp="1"/>
          </p:cNvSpPr>
          <p:nvPr>
            <p:ph type="sldNum" sz="quarter" idx="12"/>
          </p:nvPr>
        </p:nvSpPr>
        <p:spPr/>
        <p:txBody>
          <a:bodyPr/>
          <a:lstStyle/>
          <a:p>
            <a:fld id="{BE4E4104-55DA-F14C-9E6D-B472BE50211A}" type="slidenum">
              <a:rPr lang="en-US" smtClean="0"/>
              <a:t>‹#›</a:t>
            </a:fld>
            <a:endParaRPr lang="en-US"/>
          </a:p>
        </p:txBody>
      </p:sp>
    </p:spTree>
    <p:extLst>
      <p:ext uri="{BB962C8B-B14F-4D97-AF65-F5344CB8AC3E}">
        <p14:creationId xmlns:p14="http://schemas.microsoft.com/office/powerpoint/2010/main" val="20403150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3857508-568D-3844-9F44-D6F8060330B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A7A67C0-D302-7242-8902-38EB5DEAB95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88EDE6-5059-BE4B-B85B-95BBEE6C099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CD6E89-B4A8-A64F-AA0C-7D5D0451BC84}" type="datetimeFigureOut">
              <a:rPr lang="en-US" smtClean="0"/>
              <a:t>10/29/19</a:t>
            </a:fld>
            <a:endParaRPr lang="en-US"/>
          </a:p>
        </p:txBody>
      </p:sp>
      <p:sp>
        <p:nvSpPr>
          <p:cNvPr id="5" name="Footer Placeholder 4">
            <a:extLst>
              <a:ext uri="{FF2B5EF4-FFF2-40B4-BE49-F238E27FC236}">
                <a16:creationId xmlns:a16="http://schemas.microsoft.com/office/drawing/2014/main" id="{07E3D2C2-EF05-F645-A7C0-2458125467B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8F97AFD-5806-0144-9E55-C2389BEDB4D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4E4104-55DA-F14C-9E6D-B472BE50211A}" type="slidenum">
              <a:rPr lang="en-US" smtClean="0"/>
              <a:t>‹#›</a:t>
            </a:fld>
            <a:endParaRPr lang="en-US"/>
          </a:p>
        </p:txBody>
      </p:sp>
    </p:spTree>
    <p:extLst>
      <p:ext uri="{BB962C8B-B14F-4D97-AF65-F5344CB8AC3E}">
        <p14:creationId xmlns:p14="http://schemas.microsoft.com/office/powerpoint/2010/main" val="22934194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BCA84B">
            <a:alpha val="59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E5FBC8-2002-6B4F-9362-87DAABE8DC21}"/>
              </a:ext>
            </a:extLst>
          </p:cNvPr>
          <p:cNvSpPr>
            <a:spLocks noGrp="1"/>
          </p:cNvSpPr>
          <p:nvPr>
            <p:ph type="ctrTitle"/>
          </p:nvPr>
        </p:nvSpPr>
        <p:spPr/>
        <p:txBody>
          <a:bodyPr>
            <a:normAutofit fontScale="90000"/>
          </a:bodyPr>
          <a:lstStyle/>
          <a:p>
            <a:r>
              <a:rPr lang="en-US" sz="3600" dirty="0"/>
              <a:t>Mediating Prenuptial Agreements and </a:t>
            </a:r>
            <a:br>
              <a:rPr lang="en-US" sz="3600" dirty="0"/>
            </a:br>
            <a:r>
              <a:rPr lang="en-US" sz="3600" dirty="0"/>
              <a:t>Postnuptial Agreements </a:t>
            </a:r>
            <a:br>
              <a:rPr lang="en-US" sz="3600" dirty="0"/>
            </a:br>
            <a:br>
              <a:rPr lang="en-US" sz="3600" dirty="0"/>
            </a:br>
            <a:r>
              <a:rPr lang="en-US" sz="3600" dirty="0"/>
              <a:t>Substantive Law of </a:t>
            </a:r>
            <a:r>
              <a:rPr lang="en-US" sz="3600"/>
              <a:t>Prenuptial Agreements </a:t>
            </a:r>
            <a:br>
              <a:rPr lang="en-US" sz="3600" dirty="0"/>
            </a:br>
            <a:endParaRPr lang="en-US" sz="3600" dirty="0"/>
          </a:p>
        </p:txBody>
      </p:sp>
      <p:sp>
        <p:nvSpPr>
          <p:cNvPr id="3" name="Subtitle 2">
            <a:extLst>
              <a:ext uri="{FF2B5EF4-FFF2-40B4-BE49-F238E27FC236}">
                <a16:creationId xmlns:a16="http://schemas.microsoft.com/office/drawing/2014/main" id="{F3D4B897-EDF4-EA4F-A066-80900B3513F1}"/>
              </a:ext>
            </a:extLst>
          </p:cNvPr>
          <p:cNvSpPr>
            <a:spLocks noGrp="1"/>
          </p:cNvSpPr>
          <p:nvPr>
            <p:ph type="subTitle" idx="1"/>
          </p:nvPr>
        </p:nvSpPr>
        <p:spPr/>
        <p:txBody>
          <a:bodyPr>
            <a:normAutofit fontScale="92500" lnSpcReduction="10000"/>
          </a:bodyPr>
          <a:lstStyle/>
          <a:p>
            <a:r>
              <a:rPr lang="en-US" dirty="0"/>
              <a:t>APFM/ADFP/MCFM Conference</a:t>
            </a:r>
          </a:p>
          <a:p>
            <a:r>
              <a:rPr lang="en-US" dirty="0"/>
              <a:t>Boston, Massachusetts </a:t>
            </a:r>
          </a:p>
          <a:p>
            <a:r>
              <a:rPr lang="en-US" dirty="0"/>
              <a:t>November 9, 2019</a:t>
            </a:r>
          </a:p>
          <a:p>
            <a:r>
              <a:rPr lang="en-US" dirty="0"/>
              <a:t>Presenter: Laurie Israel, Esq.</a:t>
            </a:r>
          </a:p>
          <a:p>
            <a:endParaRPr lang="en-US" dirty="0"/>
          </a:p>
        </p:txBody>
      </p:sp>
    </p:spTree>
    <p:extLst>
      <p:ext uri="{BB962C8B-B14F-4D97-AF65-F5344CB8AC3E}">
        <p14:creationId xmlns:p14="http://schemas.microsoft.com/office/powerpoint/2010/main" val="25190334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BCA84B">
            <a:alpha val="59000"/>
          </a:srgbClr>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3D4B897-EDF4-EA4F-A066-80900B3513F1}"/>
              </a:ext>
            </a:extLst>
          </p:cNvPr>
          <p:cNvSpPr>
            <a:spLocks noGrp="1"/>
          </p:cNvSpPr>
          <p:nvPr>
            <p:ph type="subTitle" idx="1"/>
          </p:nvPr>
        </p:nvSpPr>
        <p:spPr>
          <a:xfrm>
            <a:off x="1723696" y="1163638"/>
            <a:ext cx="9144000" cy="1655762"/>
          </a:xfrm>
        </p:spPr>
        <p:txBody>
          <a:bodyPr>
            <a:noAutofit/>
          </a:bodyPr>
          <a:lstStyle/>
          <a:p>
            <a:r>
              <a:rPr lang="en-US" sz="2800" dirty="0"/>
              <a:t>The Theory for the potentially and often harsh treatment:</a:t>
            </a:r>
          </a:p>
          <a:p>
            <a:endParaRPr lang="en-US" sz="2800" dirty="0"/>
          </a:p>
          <a:p>
            <a:pPr marL="342900" indent="-342900" algn="l">
              <a:buFont typeface="Arial" panose="020B0604020202020204" pitchFamily="34" charset="0"/>
              <a:buChar char="•"/>
            </a:pPr>
            <a:r>
              <a:rPr lang="en-US" sz="2800" dirty="0"/>
              <a:t>Parties are bargaining at “arms length.” </a:t>
            </a:r>
          </a:p>
          <a:p>
            <a:pPr marL="342900" indent="-342900" algn="l">
              <a:buFont typeface="Arial" panose="020B0604020202020204" pitchFamily="34" charset="0"/>
              <a:buChar char="•"/>
            </a:pPr>
            <a:r>
              <a:rPr lang="en-US" sz="2800" dirty="0"/>
              <a:t>Is that really true?</a:t>
            </a:r>
          </a:p>
          <a:p>
            <a:pPr marL="342900" indent="-342900" algn="l">
              <a:buFont typeface="Arial" panose="020B0604020202020204" pitchFamily="34" charset="0"/>
              <a:buChar char="•"/>
            </a:pPr>
            <a:r>
              <a:rPr lang="en-US" sz="2800" dirty="0"/>
              <a:t>Rationale: the party that doesn’t like the terms can just walk away and not be married. </a:t>
            </a:r>
          </a:p>
          <a:p>
            <a:pPr marL="342900" indent="-342900" algn="l">
              <a:buFont typeface="Arial" panose="020B0604020202020204" pitchFamily="34" charset="0"/>
              <a:buChar char="•"/>
            </a:pPr>
            <a:r>
              <a:rPr lang="en-US" sz="2800" dirty="0"/>
              <a:t>Is that really true?</a:t>
            </a:r>
          </a:p>
          <a:p>
            <a:pPr marL="342900" indent="-342900" algn="l">
              <a:buFont typeface="Arial" panose="020B0604020202020204" pitchFamily="34" charset="0"/>
              <a:buChar char="•"/>
            </a:pPr>
            <a:r>
              <a:rPr lang="en-US" sz="2800" dirty="0"/>
              <a:t>Is there are any fiduciary duties between the future spouses? </a:t>
            </a:r>
          </a:p>
          <a:p>
            <a:pPr marL="342900" indent="-342900" algn="l">
              <a:buFont typeface="Arial" panose="020B0604020202020204" pitchFamily="34" charset="0"/>
              <a:buChar char="•"/>
            </a:pPr>
            <a:r>
              <a:rPr lang="en-US" sz="2800" dirty="0"/>
              <a:t>Why no consideration needed? </a:t>
            </a:r>
          </a:p>
        </p:txBody>
      </p:sp>
    </p:spTree>
    <p:extLst>
      <p:ext uri="{BB962C8B-B14F-4D97-AF65-F5344CB8AC3E}">
        <p14:creationId xmlns:p14="http://schemas.microsoft.com/office/powerpoint/2010/main" val="32128609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BCA84B">
            <a:alpha val="59000"/>
          </a:srgbClr>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3D4B897-EDF4-EA4F-A066-80900B3513F1}"/>
              </a:ext>
            </a:extLst>
          </p:cNvPr>
          <p:cNvSpPr>
            <a:spLocks noGrp="1"/>
          </p:cNvSpPr>
          <p:nvPr>
            <p:ph type="subTitle" idx="1"/>
          </p:nvPr>
        </p:nvSpPr>
        <p:spPr>
          <a:xfrm>
            <a:off x="1597572" y="900879"/>
            <a:ext cx="9144000" cy="1655762"/>
          </a:xfrm>
        </p:spPr>
        <p:txBody>
          <a:bodyPr>
            <a:noAutofit/>
          </a:bodyPr>
          <a:lstStyle/>
          <a:p>
            <a:r>
              <a:rPr lang="en-US" sz="2800" dirty="0"/>
              <a:t>How is “unconscionable” defined in law.</a:t>
            </a:r>
          </a:p>
          <a:p>
            <a:endParaRPr lang="en-US" sz="2800" dirty="0"/>
          </a:p>
          <a:p>
            <a:pPr marL="457200" indent="-457200" algn="l">
              <a:buFont typeface="Arial" panose="020B0604020202020204" pitchFamily="34" charset="0"/>
              <a:buChar char="•"/>
            </a:pPr>
            <a:r>
              <a:rPr lang="en-US" sz="2800" dirty="0"/>
              <a:t>The inequality must be so strong and manifest as to shock the conscience. </a:t>
            </a:r>
          </a:p>
          <a:p>
            <a:pPr marL="457200" lvl="0" indent="-457200" algn="l">
              <a:buFont typeface="Arial" panose="020B0604020202020204" pitchFamily="34" charset="0"/>
              <a:buChar char="•"/>
            </a:pPr>
            <a:r>
              <a:rPr lang="en-US" sz="2800" dirty="0"/>
              <a:t>The terms must be so extremely unjust, or overwhelmingly one-sided in favor of the party who has the superior bargaining power that they are contrary to good conscience. </a:t>
            </a:r>
          </a:p>
          <a:p>
            <a:pPr marL="457200" lvl="0" indent="-457200" algn="l">
              <a:buFont typeface="Arial" panose="020B0604020202020204" pitchFamily="34" charset="0"/>
              <a:buChar char="•"/>
            </a:pPr>
            <a:r>
              <a:rPr lang="en-US" sz="2800" dirty="0"/>
              <a:t>An unconscionable contract is held to be unenforceable because no reasonable or informed person would otherwise agree to it. </a:t>
            </a:r>
          </a:p>
          <a:p>
            <a:endParaRPr lang="en-US" sz="2800" dirty="0"/>
          </a:p>
        </p:txBody>
      </p:sp>
    </p:spTree>
    <p:extLst>
      <p:ext uri="{BB962C8B-B14F-4D97-AF65-F5344CB8AC3E}">
        <p14:creationId xmlns:p14="http://schemas.microsoft.com/office/powerpoint/2010/main" val="26223507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BCA84B">
            <a:alpha val="59000"/>
          </a:srgbClr>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638492E-A0D6-0C43-B4E8-EB5D12696974}"/>
              </a:ext>
            </a:extLst>
          </p:cNvPr>
          <p:cNvSpPr/>
          <p:nvPr/>
        </p:nvSpPr>
        <p:spPr>
          <a:xfrm>
            <a:off x="2816774" y="1501636"/>
            <a:ext cx="6096000" cy="3970318"/>
          </a:xfrm>
          <a:prstGeom prst="rect">
            <a:avLst/>
          </a:prstGeom>
        </p:spPr>
        <p:txBody>
          <a:bodyPr>
            <a:spAutoFit/>
          </a:bodyPr>
          <a:lstStyle/>
          <a:p>
            <a:pPr marL="285750" lvl="0" indent="-285750">
              <a:buFont typeface="Arial" panose="020B0604020202020204" pitchFamily="34" charset="0"/>
              <a:buChar char="•"/>
            </a:pPr>
            <a:r>
              <a:rPr lang="en-US" sz="2800" dirty="0"/>
              <a:t>An agreement is unconscionable when the “inequality is so strong, gross, and manifest that it must be impossible to state it to one with common sense without producing an exclamation at the inequality of it.” </a:t>
            </a:r>
          </a:p>
          <a:p>
            <a:pPr marL="285750" lvl="0" indent="-285750">
              <a:buFont typeface="Arial" panose="020B0604020202020204" pitchFamily="34" charset="0"/>
              <a:buChar char="•"/>
            </a:pPr>
            <a:endParaRPr lang="en-US" sz="2800" dirty="0"/>
          </a:p>
          <a:p>
            <a:pPr marL="285750" lvl="0" indent="-285750">
              <a:buFont typeface="Arial" panose="020B0604020202020204" pitchFamily="34" charset="0"/>
              <a:buChar char="•"/>
            </a:pPr>
            <a:r>
              <a:rPr lang="en-US" sz="2800" dirty="0"/>
              <a:t>An unconscionable agreement shocks the conscience of the court. </a:t>
            </a:r>
          </a:p>
        </p:txBody>
      </p:sp>
    </p:spTree>
    <p:extLst>
      <p:ext uri="{BB962C8B-B14F-4D97-AF65-F5344CB8AC3E}">
        <p14:creationId xmlns:p14="http://schemas.microsoft.com/office/powerpoint/2010/main" val="7185257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BCA84B">
            <a:alpha val="59000"/>
          </a:srgbClr>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3D4B897-EDF4-EA4F-A066-80900B3513F1}"/>
              </a:ext>
            </a:extLst>
          </p:cNvPr>
          <p:cNvSpPr>
            <a:spLocks noGrp="1"/>
          </p:cNvSpPr>
          <p:nvPr>
            <p:ph type="subTitle" idx="1"/>
          </p:nvPr>
        </p:nvSpPr>
        <p:spPr>
          <a:xfrm>
            <a:off x="1271752" y="480465"/>
            <a:ext cx="9144000" cy="1655762"/>
          </a:xfrm>
        </p:spPr>
        <p:txBody>
          <a:bodyPr>
            <a:noAutofit/>
          </a:bodyPr>
          <a:lstStyle/>
          <a:p>
            <a:pPr lvl="0"/>
            <a:r>
              <a:rPr lang="en-US" sz="2800" dirty="0"/>
              <a:t>An agreement that “no man [sic] in his senses and not under delusion would make on the one hand and as no honest and fair man would accept on the other.” </a:t>
            </a:r>
            <a:r>
              <a:rPr lang="en-US" sz="2800" i="1" dirty="0"/>
              <a:t>Earl of Chesterfield v. Janssen</a:t>
            </a:r>
            <a:r>
              <a:rPr lang="en-US" sz="2800" dirty="0"/>
              <a:t>, 28 Eng. Rep. 82, 100 (1750).</a:t>
            </a:r>
          </a:p>
          <a:p>
            <a:pPr lvl="0"/>
            <a:endParaRPr lang="en-US" sz="2800" dirty="0"/>
          </a:p>
          <a:p>
            <a:r>
              <a:rPr lang="en-US" sz="2800" dirty="0"/>
              <a:t>“I shall not today attempt further to define the kinds of material I understand to be embraced within that shorthand description [of hard-core pornography], and perhaps I could never succeed in intelligibly doing so. But I know it when I see it,</a:t>
            </a:r>
            <a:r>
              <a:rPr lang="en-US" sz="2800" i="1" dirty="0"/>
              <a:t> </a:t>
            </a:r>
            <a:r>
              <a:rPr lang="en-US" sz="2800" dirty="0"/>
              <a:t>and the motion picture involved in this case is not that.” </a:t>
            </a:r>
            <a:r>
              <a:rPr lang="en-US" sz="2800" i="1" dirty="0" err="1"/>
              <a:t>Jacobellis</a:t>
            </a:r>
            <a:r>
              <a:rPr lang="en-US" sz="2800" i="1" dirty="0"/>
              <a:t> v. Ohio</a:t>
            </a:r>
            <a:r>
              <a:rPr lang="en-US" sz="2800" dirty="0"/>
              <a:t>, 378 U.S. 184, 197 (1964).</a:t>
            </a:r>
          </a:p>
          <a:p>
            <a:endParaRPr lang="en-US" sz="2800" dirty="0"/>
          </a:p>
          <a:p>
            <a:r>
              <a:rPr lang="en-US" sz="2800" dirty="0"/>
              <a:t>“Unconscionability” is a very low bar. Do you think this will also apply to </a:t>
            </a:r>
            <a:r>
              <a:rPr lang="en-US" sz="2800" dirty="0" err="1"/>
              <a:t>postnups</a:t>
            </a:r>
            <a:r>
              <a:rPr lang="en-US" sz="2800" dirty="0"/>
              <a:t>? </a:t>
            </a:r>
          </a:p>
          <a:p>
            <a:endParaRPr lang="en-US" sz="2800" dirty="0"/>
          </a:p>
        </p:txBody>
      </p:sp>
    </p:spTree>
    <p:extLst>
      <p:ext uri="{BB962C8B-B14F-4D97-AF65-F5344CB8AC3E}">
        <p14:creationId xmlns:p14="http://schemas.microsoft.com/office/powerpoint/2010/main" val="27513517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BCA84B">
            <a:alpha val="59000"/>
          </a:srgbClr>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3D4B897-EDF4-EA4F-A066-80900B3513F1}"/>
              </a:ext>
            </a:extLst>
          </p:cNvPr>
          <p:cNvSpPr>
            <a:spLocks noGrp="1"/>
          </p:cNvSpPr>
          <p:nvPr>
            <p:ph type="subTitle" idx="1"/>
          </p:nvPr>
        </p:nvSpPr>
        <p:spPr>
          <a:xfrm>
            <a:off x="1271752" y="480465"/>
            <a:ext cx="9144000" cy="1655762"/>
          </a:xfrm>
        </p:spPr>
        <p:txBody>
          <a:bodyPr>
            <a:noAutofit/>
          </a:bodyPr>
          <a:lstStyle/>
          <a:p>
            <a:endParaRPr lang="en-US" sz="2800" dirty="0"/>
          </a:p>
          <a:p>
            <a:endParaRPr lang="en-US" sz="2800" dirty="0"/>
          </a:p>
          <a:p>
            <a:endParaRPr lang="en-US" sz="2800" dirty="0"/>
          </a:p>
          <a:p>
            <a:endParaRPr lang="en-US" sz="2800" dirty="0"/>
          </a:p>
          <a:p>
            <a:r>
              <a:rPr lang="en-US" sz="2800" dirty="0"/>
              <a:t>“Unconscionability” is a very low bar. </a:t>
            </a:r>
          </a:p>
          <a:p>
            <a:r>
              <a:rPr lang="en-US" sz="2800" dirty="0"/>
              <a:t>Do you think this will also apply to </a:t>
            </a:r>
            <a:r>
              <a:rPr lang="en-US" sz="2800" dirty="0" err="1"/>
              <a:t>postnups</a:t>
            </a:r>
            <a:r>
              <a:rPr lang="en-US" sz="2800" dirty="0"/>
              <a:t>? </a:t>
            </a:r>
          </a:p>
          <a:p>
            <a:endParaRPr lang="en-US" sz="2800" dirty="0"/>
          </a:p>
        </p:txBody>
      </p:sp>
    </p:spTree>
    <p:extLst>
      <p:ext uri="{BB962C8B-B14F-4D97-AF65-F5344CB8AC3E}">
        <p14:creationId xmlns:p14="http://schemas.microsoft.com/office/powerpoint/2010/main" val="11772134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BCA84B">
            <a:alpha val="59000"/>
          </a:srgbClr>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3D4B897-EDF4-EA4F-A066-80900B3513F1}"/>
              </a:ext>
            </a:extLst>
          </p:cNvPr>
          <p:cNvSpPr>
            <a:spLocks noGrp="1"/>
          </p:cNvSpPr>
          <p:nvPr>
            <p:ph type="subTitle" idx="1"/>
          </p:nvPr>
        </p:nvSpPr>
        <p:spPr>
          <a:xfrm>
            <a:off x="1818290" y="1090064"/>
            <a:ext cx="9144000" cy="1655762"/>
          </a:xfrm>
        </p:spPr>
        <p:txBody>
          <a:bodyPr>
            <a:noAutofit/>
          </a:bodyPr>
          <a:lstStyle/>
          <a:p>
            <a:pPr lvl="0"/>
            <a:r>
              <a:rPr lang="en-US" sz="2800" dirty="0"/>
              <a:t>Case Law on Unconscionability</a:t>
            </a:r>
          </a:p>
          <a:p>
            <a:pPr lvl="0"/>
            <a:endParaRPr lang="en-US" sz="2800" dirty="0"/>
          </a:p>
          <a:p>
            <a:pPr marL="457200" indent="-457200" algn="l">
              <a:buFont typeface="Arial" panose="020B0604020202020204" pitchFamily="34" charset="0"/>
              <a:buChar char="•"/>
            </a:pPr>
            <a:r>
              <a:rPr lang="en-US" dirty="0"/>
              <a:t>State Law applies for construing unconscionability. </a:t>
            </a:r>
          </a:p>
          <a:p>
            <a:pPr marL="457200" indent="-457200" algn="l">
              <a:buFont typeface="Arial" panose="020B0604020202020204" pitchFamily="34" charset="0"/>
              <a:buChar char="•"/>
            </a:pPr>
            <a:r>
              <a:rPr lang="en-US" dirty="0"/>
              <a:t>Probably the state law where the divorce action is happening, or the state of the probate if a death.</a:t>
            </a:r>
          </a:p>
          <a:p>
            <a:pPr marL="457200" indent="-457200" algn="l">
              <a:buFont typeface="Arial" panose="020B0604020202020204" pitchFamily="34" charset="0"/>
              <a:buChar char="•"/>
            </a:pPr>
            <a:r>
              <a:rPr lang="en-US" dirty="0"/>
              <a:t>That’s because public policy doctrines override choice of law in prenups. </a:t>
            </a:r>
          </a:p>
          <a:p>
            <a:pPr marL="457200" indent="-457200" algn="l">
              <a:buFont typeface="Arial" panose="020B0604020202020204" pitchFamily="34" charset="0"/>
              <a:buChar char="•"/>
            </a:pPr>
            <a:r>
              <a:rPr lang="en-US" dirty="0"/>
              <a:t>What do the cases say? Examples from the rare published cases. </a:t>
            </a:r>
          </a:p>
          <a:p>
            <a:pPr marL="457200" indent="-457200" algn="l">
              <a:buFont typeface="Arial" panose="020B0604020202020204" pitchFamily="34" charset="0"/>
              <a:buChar char="•"/>
            </a:pPr>
            <a:r>
              <a:rPr lang="en-US" dirty="0"/>
              <a:t>How can a less-moneyed spouse have their day court and financially support a full-length trial with a judge’s order and likely appeals by the more-moneyed spouse? </a:t>
            </a:r>
          </a:p>
          <a:p>
            <a:endParaRPr lang="en-US" sz="2800" dirty="0"/>
          </a:p>
        </p:txBody>
      </p:sp>
    </p:spTree>
    <p:extLst>
      <p:ext uri="{BB962C8B-B14F-4D97-AF65-F5344CB8AC3E}">
        <p14:creationId xmlns:p14="http://schemas.microsoft.com/office/powerpoint/2010/main" val="12809011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BCA84B">
            <a:alpha val="59000"/>
          </a:srgbClr>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3D4B897-EDF4-EA4F-A066-80900B3513F1}"/>
              </a:ext>
            </a:extLst>
          </p:cNvPr>
          <p:cNvSpPr>
            <a:spLocks noGrp="1"/>
          </p:cNvSpPr>
          <p:nvPr>
            <p:ph type="subTitle" idx="1"/>
          </p:nvPr>
        </p:nvSpPr>
        <p:spPr>
          <a:xfrm>
            <a:off x="1681656" y="1657624"/>
            <a:ext cx="9144000" cy="1655762"/>
          </a:xfrm>
        </p:spPr>
        <p:txBody>
          <a:bodyPr>
            <a:noAutofit/>
          </a:bodyPr>
          <a:lstStyle/>
          <a:p>
            <a:pPr lvl="0"/>
            <a:r>
              <a:rPr lang="en-US" sz="2800" dirty="0"/>
              <a:t>Public Policy issues in connection with prenups</a:t>
            </a:r>
          </a:p>
          <a:p>
            <a:pPr lvl="0"/>
            <a:endParaRPr lang="en-US" sz="2800" dirty="0"/>
          </a:p>
          <a:p>
            <a:pPr marL="457200" indent="-457200" algn="l">
              <a:buFont typeface="Arial" panose="020B0604020202020204" pitchFamily="34" charset="0"/>
              <a:buChar char="•"/>
            </a:pPr>
            <a:r>
              <a:rPr lang="en-US" dirty="0"/>
              <a:t>Children, child support, child custody. </a:t>
            </a:r>
          </a:p>
          <a:p>
            <a:pPr marL="457200" indent="-457200" algn="l">
              <a:buFont typeface="Arial" panose="020B0604020202020204" pitchFamily="34" charset="0"/>
              <a:buChar char="•"/>
            </a:pPr>
            <a:r>
              <a:rPr lang="en-US" dirty="0"/>
              <a:t>Alimony, spousal support. </a:t>
            </a:r>
          </a:p>
          <a:p>
            <a:pPr marL="457200" indent="-457200" algn="l">
              <a:buFont typeface="Arial" panose="020B0604020202020204" pitchFamily="34" charset="0"/>
              <a:buChar char="•"/>
            </a:pPr>
            <a:r>
              <a:rPr lang="en-US" dirty="0"/>
              <a:t>Whether an issue can be arbitrated, and whether the arbitration can be “final” with no court process afterwards. </a:t>
            </a:r>
          </a:p>
          <a:p>
            <a:pPr marL="457200" indent="-457200" algn="l">
              <a:buFont typeface="Arial" panose="020B0604020202020204" pitchFamily="34" charset="0"/>
              <a:buChar char="•"/>
            </a:pPr>
            <a:r>
              <a:rPr lang="en-US" dirty="0"/>
              <a:t>Whether a prenup leaves the contesting spouse on public assistance.  (A pretty low bar.)</a:t>
            </a:r>
          </a:p>
        </p:txBody>
      </p:sp>
    </p:spTree>
    <p:extLst>
      <p:ext uri="{BB962C8B-B14F-4D97-AF65-F5344CB8AC3E}">
        <p14:creationId xmlns:p14="http://schemas.microsoft.com/office/powerpoint/2010/main" val="24581372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BCA84B">
            <a:alpha val="59000"/>
          </a:srgbClr>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3D4B897-EDF4-EA4F-A066-80900B3513F1}"/>
              </a:ext>
            </a:extLst>
          </p:cNvPr>
          <p:cNvSpPr>
            <a:spLocks noGrp="1"/>
          </p:cNvSpPr>
          <p:nvPr>
            <p:ph type="subTitle" idx="1"/>
          </p:nvPr>
        </p:nvSpPr>
        <p:spPr>
          <a:xfrm>
            <a:off x="1881352" y="1142616"/>
            <a:ext cx="9144000" cy="1655762"/>
          </a:xfrm>
        </p:spPr>
        <p:txBody>
          <a:bodyPr>
            <a:noAutofit/>
          </a:bodyPr>
          <a:lstStyle/>
          <a:p>
            <a:r>
              <a:rPr lang="en-US" sz="2800" dirty="0"/>
              <a:t>What if there are unexcepted and unforeseen negative circumstances at the time it comes into play? </a:t>
            </a:r>
          </a:p>
          <a:p>
            <a:pPr lvl="0"/>
            <a:endParaRPr lang="en-US" sz="2800" dirty="0"/>
          </a:p>
          <a:p>
            <a:pPr marL="457200" indent="-457200" algn="l">
              <a:buFont typeface="Arial" panose="020B0604020202020204" pitchFamily="34" charset="0"/>
              <a:buChar char="•"/>
            </a:pPr>
            <a:r>
              <a:rPr lang="en-US" dirty="0"/>
              <a:t>Erosion of agreed-upon support by inflation.</a:t>
            </a:r>
          </a:p>
          <a:p>
            <a:pPr marL="457200" indent="-457200" algn="l">
              <a:buFont typeface="Arial" panose="020B0604020202020204" pitchFamily="34" charset="0"/>
              <a:buChar char="•"/>
            </a:pPr>
            <a:r>
              <a:rPr lang="en-US" dirty="0"/>
              <a:t>Illness. </a:t>
            </a:r>
          </a:p>
          <a:p>
            <a:pPr marL="457200" indent="-457200" algn="l">
              <a:buFont typeface="Arial" panose="020B0604020202020204" pitchFamily="34" charset="0"/>
              <a:buChar char="•"/>
            </a:pPr>
            <a:r>
              <a:rPr lang="en-US" dirty="0"/>
              <a:t>Loss of “vitality” of contract due to changed circumstances beyond the contemplation and intention of the parties. </a:t>
            </a:r>
          </a:p>
          <a:p>
            <a:pPr marL="457200" indent="-457200" algn="l">
              <a:buFont typeface="Arial" panose="020B0604020202020204" pitchFamily="34" charset="0"/>
              <a:buChar char="•"/>
            </a:pPr>
            <a:r>
              <a:rPr lang="en-US" dirty="0"/>
              <a:t>What about unforeseen positive changes – huge accumulation of wealth of one of the parties? </a:t>
            </a:r>
          </a:p>
          <a:p>
            <a:pPr marL="457200" indent="-457200" algn="l">
              <a:buFont typeface="Arial" panose="020B0604020202020204" pitchFamily="34" charset="0"/>
              <a:buChar char="•"/>
            </a:pPr>
            <a:r>
              <a:rPr lang="en-US" dirty="0"/>
              <a:t>How do you build in addressing these circumstances in a prenup? </a:t>
            </a:r>
          </a:p>
        </p:txBody>
      </p:sp>
    </p:spTree>
    <p:extLst>
      <p:ext uri="{BB962C8B-B14F-4D97-AF65-F5344CB8AC3E}">
        <p14:creationId xmlns:p14="http://schemas.microsoft.com/office/powerpoint/2010/main" val="22770794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BCA84B">
            <a:alpha val="59000"/>
          </a:srgbClr>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3D4B897-EDF4-EA4F-A066-80900B3513F1}"/>
              </a:ext>
            </a:extLst>
          </p:cNvPr>
          <p:cNvSpPr>
            <a:spLocks noGrp="1"/>
          </p:cNvSpPr>
          <p:nvPr>
            <p:ph type="subTitle" idx="1"/>
          </p:nvPr>
        </p:nvSpPr>
        <p:spPr>
          <a:xfrm>
            <a:off x="1744718" y="669650"/>
            <a:ext cx="9144000" cy="5047977"/>
          </a:xfrm>
        </p:spPr>
        <p:txBody>
          <a:bodyPr>
            <a:noAutofit/>
          </a:bodyPr>
          <a:lstStyle/>
          <a:p>
            <a:pPr lvl="0"/>
            <a:r>
              <a:rPr lang="en-US" sz="2800" dirty="0"/>
              <a:t>Primary sources of law </a:t>
            </a:r>
          </a:p>
          <a:p>
            <a:pPr lvl="0"/>
            <a:endParaRPr lang="en-US" sz="2800" dirty="0"/>
          </a:p>
          <a:p>
            <a:pPr marL="457200" indent="-457200" algn="l">
              <a:buFont typeface="Arial" panose="020B0604020202020204" pitchFamily="34" charset="0"/>
              <a:buChar char="•"/>
            </a:pPr>
            <a:r>
              <a:rPr lang="en-US" dirty="0"/>
              <a:t>State law – Massachusetts, New York, New Jersey, Virginia, others.  </a:t>
            </a:r>
          </a:p>
          <a:p>
            <a:pPr marL="457200" indent="-457200" algn="l">
              <a:buFont typeface="Arial" panose="020B0604020202020204" pitchFamily="34" charset="0"/>
              <a:buChar char="•"/>
            </a:pPr>
            <a:r>
              <a:rPr lang="en-US" dirty="0"/>
              <a:t>States that have adopted the UPAA (Uniform Premarital Agreement Act) of 1983, in whole or in part.  (National Conference of Commissioners on Uniform State Laws.)</a:t>
            </a:r>
          </a:p>
          <a:p>
            <a:pPr marL="457200" indent="-457200" algn="l">
              <a:buFont typeface="Arial" panose="020B0604020202020204" pitchFamily="34" charset="0"/>
              <a:buChar char="•"/>
            </a:pPr>
            <a:r>
              <a:rPr lang="en-US" dirty="0"/>
              <a:t>States that have adopted the UPMAA (Uniform Premarital and Marital Agreements Act) of 2012, in whole or in part.</a:t>
            </a:r>
          </a:p>
          <a:p>
            <a:pPr marL="457200" indent="-457200" algn="l">
              <a:buFont typeface="Arial" panose="020B0604020202020204" pitchFamily="34" charset="0"/>
              <a:buChar char="•"/>
            </a:pPr>
            <a:r>
              <a:rPr lang="en-US" dirty="0"/>
              <a:t>The influential and informative “Principles of the Law of Family Dissolution (American Law Institute, 2002), known as the “ALI Principles.”  These have not been adopted by are read by judges and practitioners. </a:t>
            </a:r>
          </a:p>
          <a:p>
            <a:pPr marL="457200" indent="-457200" algn="l">
              <a:buFont typeface="Arial" panose="020B0604020202020204" pitchFamily="34" charset="0"/>
              <a:buChar char="•"/>
            </a:pPr>
            <a:endParaRPr lang="en-US" sz="2800" dirty="0"/>
          </a:p>
        </p:txBody>
      </p:sp>
    </p:spTree>
    <p:extLst>
      <p:ext uri="{BB962C8B-B14F-4D97-AF65-F5344CB8AC3E}">
        <p14:creationId xmlns:p14="http://schemas.microsoft.com/office/powerpoint/2010/main" val="14094347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BCA84B">
            <a:alpha val="59000"/>
          </a:srgbClr>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3D4B897-EDF4-EA4F-A066-80900B3513F1}"/>
              </a:ext>
            </a:extLst>
          </p:cNvPr>
          <p:cNvSpPr>
            <a:spLocks noGrp="1"/>
          </p:cNvSpPr>
          <p:nvPr>
            <p:ph type="subTitle" idx="1"/>
          </p:nvPr>
        </p:nvSpPr>
        <p:spPr>
          <a:xfrm>
            <a:off x="1702677" y="406893"/>
            <a:ext cx="9144000" cy="1655762"/>
          </a:xfrm>
        </p:spPr>
        <p:txBody>
          <a:bodyPr>
            <a:noAutofit/>
          </a:bodyPr>
          <a:lstStyle/>
          <a:p>
            <a:pPr lvl="0"/>
            <a:r>
              <a:rPr lang="en-US" sz="2800" dirty="0"/>
              <a:t>Primary sources of law </a:t>
            </a:r>
          </a:p>
          <a:p>
            <a:pPr lvl="0"/>
            <a:endParaRPr lang="en-US" sz="2800" dirty="0"/>
          </a:p>
          <a:p>
            <a:pPr marL="457200" indent="-457200" algn="l">
              <a:buFont typeface="Arial" panose="020B0604020202020204" pitchFamily="34" charset="0"/>
              <a:buChar char="•"/>
            </a:pPr>
            <a:r>
              <a:rPr lang="en-US" dirty="0"/>
              <a:t>State law – Massachusetts, New York, New Jersey, Virginia, Community Property states. </a:t>
            </a:r>
          </a:p>
          <a:p>
            <a:pPr marL="457200" indent="-457200" algn="l">
              <a:buFont typeface="Arial" panose="020B0604020202020204" pitchFamily="34" charset="0"/>
              <a:buChar char="•"/>
            </a:pPr>
            <a:r>
              <a:rPr lang="en-US" dirty="0"/>
              <a:t>This is generally a combination of case law and statutory law. </a:t>
            </a:r>
          </a:p>
          <a:p>
            <a:pPr marL="457200" indent="-457200" algn="l">
              <a:buFont typeface="Arial" panose="020B0604020202020204" pitchFamily="34" charset="0"/>
              <a:buChar char="•"/>
            </a:pPr>
            <a:r>
              <a:rPr lang="en-US" dirty="0"/>
              <a:t>In Massachusetts, it’s all case law.</a:t>
            </a:r>
          </a:p>
          <a:p>
            <a:pPr marL="457200" indent="-457200" algn="l">
              <a:buFont typeface="Arial" panose="020B0604020202020204" pitchFamily="34" charset="0"/>
              <a:buChar char="•"/>
            </a:pPr>
            <a:r>
              <a:rPr lang="en-US" dirty="0"/>
              <a:t>Many states (such as New York, Virginia, Maryland, New Jersey) have caselaw plus statutory “quasi-prenup” provisions. </a:t>
            </a:r>
          </a:p>
          <a:p>
            <a:pPr marL="914400" lvl="1" indent="-457200" algn="l">
              <a:buFont typeface="Arial" panose="020B0604020202020204" pitchFamily="34" charset="0"/>
              <a:buChar char="•"/>
            </a:pPr>
            <a:r>
              <a:rPr lang="en-US" sz="2200" dirty="0"/>
              <a:t>These provide that premarital property and inherited and gifted property are separate property. </a:t>
            </a:r>
          </a:p>
          <a:p>
            <a:pPr marL="914400" lvl="1" indent="-457200" algn="l">
              <a:buFont typeface="Arial" panose="020B0604020202020204" pitchFamily="34" charset="0"/>
              <a:buChar char="•"/>
            </a:pPr>
            <a:r>
              <a:rPr lang="en-US" sz="2200" dirty="0"/>
              <a:t>Special rules for businesses that are actively conducted by a spouse. </a:t>
            </a:r>
          </a:p>
          <a:p>
            <a:pPr algn="l"/>
            <a:endParaRPr lang="en-US" sz="2800" dirty="0"/>
          </a:p>
        </p:txBody>
      </p:sp>
    </p:spTree>
    <p:extLst>
      <p:ext uri="{BB962C8B-B14F-4D97-AF65-F5344CB8AC3E}">
        <p14:creationId xmlns:p14="http://schemas.microsoft.com/office/powerpoint/2010/main" val="29784959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BCA84B">
            <a:alpha val="59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E5FBC8-2002-6B4F-9362-87DAABE8DC21}"/>
              </a:ext>
            </a:extLst>
          </p:cNvPr>
          <p:cNvSpPr>
            <a:spLocks noGrp="1"/>
          </p:cNvSpPr>
          <p:nvPr>
            <p:ph type="ctrTitle"/>
          </p:nvPr>
        </p:nvSpPr>
        <p:spPr>
          <a:xfrm>
            <a:off x="1397876" y="807053"/>
            <a:ext cx="9144000" cy="2387600"/>
          </a:xfrm>
        </p:spPr>
        <p:txBody>
          <a:bodyPr>
            <a:normAutofit/>
          </a:bodyPr>
          <a:lstStyle/>
          <a:p>
            <a:r>
              <a:rPr lang="en-US" sz="4000" dirty="0"/>
              <a:t>The Basics </a:t>
            </a:r>
          </a:p>
        </p:txBody>
      </p:sp>
    </p:spTree>
    <p:extLst>
      <p:ext uri="{BB962C8B-B14F-4D97-AF65-F5344CB8AC3E}">
        <p14:creationId xmlns:p14="http://schemas.microsoft.com/office/powerpoint/2010/main" val="35879066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BCA84B">
            <a:alpha val="59000"/>
          </a:srgbClr>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3D4B897-EDF4-EA4F-A066-80900B3513F1}"/>
              </a:ext>
            </a:extLst>
          </p:cNvPr>
          <p:cNvSpPr>
            <a:spLocks noGrp="1"/>
          </p:cNvSpPr>
          <p:nvPr>
            <p:ph type="subTitle" idx="1"/>
          </p:nvPr>
        </p:nvSpPr>
        <p:spPr>
          <a:xfrm>
            <a:off x="1734208" y="1310782"/>
            <a:ext cx="9144000" cy="1655762"/>
          </a:xfrm>
        </p:spPr>
        <p:txBody>
          <a:bodyPr>
            <a:noAutofit/>
          </a:bodyPr>
          <a:lstStyle/>
          <a:p>
            <a:pPr lvl="0"/>
            <a:r>
              <a:rPr lang="en-US" sz="2800" dirty="0"/>
              <a:t>Primary sources of law </a:t>
            </a:r>
          </a:p>
          <a:p>
            <a:pPr lvl="0"/>
            <a:endParaRPr lang="en-US" sz="2800" dirty="0"/>
          </a:p>
          <a:p>
            <a:pPr marL="457200" indent="-457200" algn="l">
              <a:buFont typeface="Arial" panose="020B0604020202020204" pitchFamily="34" charset="0"/>
              <a:buChar char="•"/>
            </a:pPr>
            <a:r>
              <a:rPr lang="en-US" dirty="0"/>
              <a:t>Community property states:  Arizona, California, Idaho, Louisiana, New Mexico, Nevada, Texas, and Washington state, as well as Puerto Rico. Alaska has an opt-in provision. </a:t>
            </a:r>
          </a:p>
          <a:p>
            <a:pPr marL="457200" indent="-457200" algn="l">
              <a:buFont typeface="Arial" panose="020B0604020202020204" pitchFamily="34" charset="0"/>
              <a:buChar char="•"/>
            </a:pPr>
            <a:r>
              <a:rPr lang="en-US" dirty="0"/>
              <a:t>Has prenup </a:t>
            </a:r>
            <a:r>
              <a:rPr lang="en-US" dirty="0" err="1"/>
              <a:t>buitd</a:t>
            </a:r>
            <a:r>
              <a:rPr lang="en-US" dirty="0"/>
              <a:t> into the law. </a:t>
            </a:r>
          </a:p>
          <a:p>
            <a:pPr marL="457200" indent="-457200" algn="l">
              <a:buFont typeface="Arial" panose="020B0604020202020204" pitchFamily="34" charset="0"/>
              <a:buChar char="•"/>
            </a:pPr>
            <a:r>
              <a:rPr lang="en-US" dirty="0"/>
              <a:t>Premarital property separate, as is inherited and gifted property. </a:t>
            </a:r>
          </a:p>
          <a:p>
            <a:pPr marL="457200" indent="-457200" algn="l">
              <a:buFont typeface="Arial" panose="020B0604020202020204" pitchFamily="34" charset="0"/>
              <a:buChar char="•"/>
            </a:pPr>
            <a:r>
              <a:rPr lang="en-US" dirty="0"/>
              <a:t>The joint venture of the marriage (income, accumulated assets) is generally 50/50 in most of these jurisdictions. </a:t>
            </a:r>
          </a:p>
        </p:txBody>
      </p:sp>
    </p:spTree>
    <p:extLst>
      <p:ext uri="{BB962C8B-B14F-4D97-AF65-F5344CB8AC3E}">
        <p14:creationId xmlns:p14="http://schemas.microsoft.com/office/powerpoint/2010/main" val="7389957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BCA84B">
            <a:alpha val="59000"/>
          </a:srgbClr>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3D4B897-EDF4-EA4F-A066-80900B3513F1}"/>
              </a:ext>
            </a:extLst>
          </p:cNvPr>
          <p:cNvSpPr>
            <a:spLocks noGrp="1"/>
          </p:cNvSpPr>
          <p:nvPr>
            <p:ph type="subTitle" idx="1"/>
          </p:nvPr>
        </p:nvSpPr>
        <p:spPr>
          <a:xfrm>
            <a:off x="1807780" y="1271751"/>
            <a:ext cx="9144000" cy="1652751"/>
          </a:xfrm>
        </p:spPr>
        <p:txBody>
          <a:bodyPr>
            <a:noAutofit/>
          </a:bodyPr>
          <a:lstStyle/>
          <a:p>
            <a:pPr lvl="0"/>
            <a:r>
              <a:rPr lang="en-US" sz="2800" dirty="0"/>
              <a:t>Primary sources of law </a:t>
            </a:r>
          </a:p>
          <a:p>
            <a:pPr lvl="0"/>
            <a:endParaRPr lang="en-US" sz="2800" dirty="0"/>
          </a:p>
          <a:p>
            <a:pPr marL="457200" indent="-457200" algn="l">
              <a:buFont typeface="Arial" panose="020B0604020202020204" pitchFamily="34" charset="0"/>
              <a:buChar char="•"/>
            </a:pPr>
            <a:r>
              <a:rPr lang="en-US" dirty="0"/>
              <a:t>27 States that have adopted the UPAA (Uniform Premarital Agreement Act) of 1983, in part or in whole to date. </a:t>
            </a:r>
          </a:p>
          <a:p>
            <a:pPr marL="457200" indent="-457200" algn="l">
              <a:buFont typeface="Arial" panose="020B0604020202020204" pitchFamily="34" charset="0"/>
              <a:buChar char="•"/>
            </a:pPr>
            <a:r>
              <a:rPr lang="en-US" dirty="0"/>
              <a:t>A Prenup is enforceable without consideration. (Section 2)</a:t>
            </a:r>
          </a:p>
          <a:p>
            <a:pPr marL="914400" lvl="1" indent="-457200" algn="l">
              <a:buFont typeface="Arial" panose="020B0604020202020204" pitchFamily="34" charset="0"/>
              <a:buChar char="•"/>
            </a:pPr>
            <a:r>
              <a:rPr lang="en-US" sz="2200" dirty="0"/>
              <a:t>Belief that standards for enforceability protect. </a:t>
            </a:r>
          </a:p>
          <a:p>
            <a:pPr marL="914400" lvl="1" indent="-457200" algn="l">
              <a:buFont typeface="Arial" panose="020B0604020202020204" pitchFamily="34" charset="0"/>
              <a:buChar char="•"/>
            </a:pPr>
            <a:r>
              <a:rPr lang="en-US" sz="2200" dirty="0"/>
              <a:t>Belief that the marriage itself is the consideration. </a:t>
            </a:r>
          </a:p>
          <a:p>
            <a:pPr marL="457200" indent="-457200" algn="l">
              <a:buFont typeface="Arial" panose="020B0604020202020204" pitchFamily="34" charset="0"/>
              <a:buChar char="•"/>
            </a:pPr>
            <a:r>
              <a:rPr lang="en-US" dirty="0"/>
              <a:t>Can address the modification or elimination of spousal support. (Section 3)  But if it causes a party to be eligible for public assistance at the time of divorce, the other party must provide support “to the extent necessary to avoid that eligibility.” (Section 6) </a:t>
            </a:r>
          </a:p>
          <a:p>
            <a:pPr algn="l"/>
            <a:endParaRPr lang="en-US" sz="2800" dirty="0"/>
          </a:p>
        </p:txBody>
      </p:sp>
    </p:spTree>
    <p:extLst>
      <p:ext uri="{BB962C8B-B14F-4D97-AF65-F5344CB8AC3E}">
        <p14:creationId xmlns:p14="http://schemas.microsoft.com/office/powerpoint/2010/main" val="37414612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BCA84B">
            <a:alpha val="59000"/>
          </a:srgbClr>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3D4B897-EDF4-EA4F-A066-80900B3513F1}"/>
              </a:ext>
            </a:extLst>
          </p:cNvPr>
          <p:cNvSpPr>
            <a:spLocks noGrp="1"/>
          </p:cNvSpPr>
          <p:nvPr>
            <p:ph type="subTitle" idx="1"/>
          </p:nvPr>
        </p:nvSpPr>
        <p:spPr>
          <a:xfrm>
            <a:off x="2196663" y="462454"/>
            <a:ext cx="9144000" cy="1652751"/>
          </a:xfrm>
        </p:spPr>
        <p:txBody>
          <a:bodyPr>
            <a:noAutofit/>
          </a:bodyPr>
          <a:lstStyle/>
          <a:p>
            <a:pPr lvl="0"/>
            <a:endParaRPr lang="en-US" sz="2800" dirty="0"/>
          </a:p>
          <a:p>
            <a:pPr algn="l"/>
            <a:r>
              <a:rPr lang="en-US" sz="2800" dirty="0"/>
              <a:t>UPAA continued – enforceability.</a:t>
            </a:r>
          </a:p>
          <a:p>
            <a:pPr algn="l"/>
            <a:endParaRPr lang="en-US" sz="2800" dirty="0"/>
          </a:p>
          <a:p>
            <a:pPr marL="457200" indent="-457200" algn="l">
              <a:buFont typeface="Arial" panose="020B0604020202020204" pitchFamily="34" charset="0"/>
              <a:buChar char="•"/>
            </a:pPr>
            <a:r>
              <a:rPr lang="en-US" dirty="0"/>
              <a:t>Not entered into voluntarily. (Section 6)</a:t>
            </a:r>
          </a:p>
          <a:p>
            <a:pPr marL="457200" indent="-457200" algn="l">
              <a:buFont typeface="Arial" panose="020B0604020202020204" pitchFamily="34" charset="0"/>
              <a:buChar char="•"/>
            </a:pPr>
            <a:r>
              <a:rPr lang="en-US" dirty="0"/>
              <a:t> The agreement was unconscionable when entered into AND </a:t>
            </a:r>
          </a:p>
          <a:p>
            <a:pPr lvl="1" algn="l"/>
            <a:r>
              <a:rPr lang="en-US" sz="2400" dirty="0"/>
              <a:t>before execution of the agreement,</a:t>
            </a:r>
          </a:p>
          <a:p>
            <a:pPr lvl="1" algn="l"/>
            <a:r>
              <a:rPr lang="en-US" sz="2400" dirty="0"/>
              <a:t>… the party against whom enforcement is sought was not provided with “a fair and reasonable” disclosure of the property or financial obligations of the other party AND didn’t waive the disclosures beyond what was provided  AND didn’t or couldn’t have had adequate knowledge of the property or financial obligations of the other party.  (Section 6) </a:t>
            </a:r>
          </a:p>
          <a:p>
            <a:pPr marL="457200" indent="-457200" algn="l">
              <a:buFont typeface="Arial" panose="020B0604020202020204" pitchFamily="34" charset="0"/>
              <a:buChar char="•"/>
            </a:pPr>
            <a:endParaRPr lang="en-US" sz="2800" dirty="0"/>
          </a:p>
        </p:txBody>
      </p:sp>
    </p:spTree>
    <p:extLst>
      <p:ext uri="{BB962C8B-B14F-4D97-AF65-F5344CB8AC3E}">
        <p14:creationId xmlns:p14="http://schemas.microsoft.com/office/powerpoint/2010/main" val="31920110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BCA84B">
            <a:alpha val="59000"/>
          </a:srgbClr>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3D4B897-EDF4-EA4F-A066-80900B3513F1}"/>
              </a:ext>
            </a:extLst>
          </p:cNvPr>
          <p:cNvSpPr>
            <a:spLocks noGrp="1"/>
          </p:cNvSpPr>
          <p:nvPr>
            <p:ph type="subTitle" idx="1"/>
          </p:nvPr>
        </p:nvSpPr>
        <p:spPr>
          <a:xfrm>
            <a:off x="2123091" y="1229709"/>
            <a:ext cx="9144000" cy="1652751"/>
          </a:xfrm>
        </p:spPr>
        <p:txBody>
          <a:bodyPr>
            <a:noAutofit/>
          </a:bodyPr>
          <a:lstStyle/>
          <a:p>
            <a:pPr lvl="0"/>
            <a:endParaRPr lang="en-US" sz="2800" dirty="0"/>
          </a:p>
          <a:p>
            <a:pPr algn="l"/>
            <a:r>
              <a:rPr lang="en-US" sz="2800" dirty="0"/>
              <a:t>UPAA continued – enforceability.</a:t>
            </a:r>
          </a:p>
          <a:p>
            <a:pPr algn="l"/>
            <a:endParaRPr lang="en-US" sz="2800" dirty="0"/>
          </a:p>
          <a:p>
            <a:pPr algn="l"/>
            <a:r>
              <a:rPr lang="en-US" dirty="0"/>
              <a:t>So under the UPAA (which has been adopted in many states in whole or in part, and has influenced legislation and case law in many states)… </a:t>
            </a:r>
          </a:p>
          <a:p>
            <a:pPr marL="457200" indent="-457200" algn="l">
              <a:buFont typeface="Arial" panose="020B0604020202020204" pitchFamily="34" charset="0"/>
              <a:buChar char="•"/>
            </a:pPr>
            <a:endParaRPr lang="en-US" dirty="0"/>
          </a:p>
          <a:p>
            <a:pPr algn="l"/>
            <a:r>
              <a:rPr lang="en-US" dirty="0"/>
              <a:t>An unconscionable prenup is permitted and enforceable.   </a:t>
            </a:r>
            <a:endParaRPr lang="en-US" sz="2800" dirty="0"/>
          </a:p>
        </p:txBody>
      </p:sp>
    </p:spTree>
    <p:extLst>
      <p:ext uri="{BB962C8B-B14F-4D97-AF65-F5344CB8AC3E}">
        <p14:creationId xmlns:p14="http://schemas.microsoft.com/office/powerpoint/2010/main" val="40702025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BCA84B">
            <a:alpha val="59000"/>
          </a:srgbClr>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3D4B897-EDF4-EA4F-A066-80900B3513F1}"/>
              </a:ext>
            </a:extLst>
          </p:cNvPr>
          <p:cNvSpPr>
            <a:spLocks noGrp="1"/>
          </p:cNvSpPr>
          <p:nvPr>
            <p:ph type="subTitle" idx="1"/>
          </p:nvPr>
        </p:nvSpPr>
        <p:spPr>
          <a:xfrm>
            <a:off x="1786759" y="1594562"/>
            <a:ext cx="9144000" cy="1655762"/>
          </a:xfrm>
        </p:spPr>
        <p:txBody>
          <a:bodyPr>
            <a:noAutofit/>
          </a:bodyPr>
          <a:lstStyle/>
          <a:p>
            <a:r>
              <a:rPr lang="en-US" sz="2800" dirty="0"/>
              <a:t>The UPMAA </a:t>
            </a:r>
          </a:p>
          <a:p>
            <a:endParaRPr lang="en-US" sz="2800" dirty="0"/>
          </a:p>
          <a:p>
            <a:pPr marL="457200" indent="-457200" algn="l">
              <a:buFont typeface="Arial" panose="020B0604020202020204" pitchFamily="34" charset="0"/>
              <a:buChar char="•"/>
            </a:pPr>
            <a:r>
              <a:rPr lang="en-US" dirty="0"/>
              <a:t>Two states (Colorado and North Dakota) have adopted the UPMAA (Uniform Premarital and Marital Agreements Act) of 2012, in part or in whole.</a:t>
            </a:r>
          </a:p>
          <a:p>
            <a:pPr marL="457200" indent="-457200" algn="l">
              <a:buFont typeface="Arial" panose="020B0604020202020204" pitchFamily="34" charset="0"/>
              <a:buChar char="•"/>
            </a:pPr>
            <a:r>
              <a:rPr lang="en-US" dirty="0"/>
              <a:t>Includes “marital,” i.e., postnuptial agreements. </a:t>
            </a:r>
          </a:p>
          <a:p>
            <a:pPr marL="457200" indent="-457200" algn="l">
              <a:buFont typeface="Arial" panose="020B0604020202020204" pitchFamily="34" charset="0"/>
              <a:buChar char="•"/>
            </a:pPr>
            <a:r>
              <a:rPr lang="en-US" dirty="0"/>
              <a:t>Enforceable without consideration. </a:t>
            </a:r>
          </a:p>
        </p:txBody>
      </p:sp>
    </p:spTree>
    <p:extLst>
      <p:ext uri="{BB962C8B-B14F-4D97-AF65-F5344CB8AC3E}">
        <p14:creationId xmlns:p14="http://schemas.microsoft.com/office/powerpoint/2010/main" val="3591418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BCA84B">
            <a:alpha val="59000"/>
          </a:srgbClr>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3D4B897-EDF4-EA4F-A066-80900B3513F1}"/>
              </a:ext>
            </a:extLst>
          </p:cNvPr>
          <p:cNvSpPr>
            <a:spLocks noGrp="1"/>
          </p:cNvSpPr>
          <p:nvPr>
            <p:ph type="subTitle" idx="1"/>
          </p:nvPr>
        </p:nvSpPr>
        <p:spPr>
          <a:xfrm>
            <a:off x="1439918" y="1773238"/>
            <a:ext cx="9144000" cy="1655762"/>
          </a:xfrm>
        </p:spPr>
        <p:txBody>
          <a:bodyPr>
            <a:noAutofit/>
          </a:bodyPr>
          <a:lstStyle/>
          <a:p>
            <a:r>
              <a:rPr lang="en-US" sz="2800" dirty="0"/>
              <a:t>The UPMAA  (continued)</a:t>
            </a:r>
          </a:p>
          <a:p>
            <a:pPr algn="l"/>
            <a:r>
              <a:rPr lang="en-US" dirty="0"/>
              <a:t>Section 9: Enforcement. (Burden of Proof on party seeking to invalidate.) </a:t>
            </a:r>
          </a:p>
          <a:p>
            <a:pPr marL="457200" indent="-457200" algn="l">
              <a:buFont typeface="Arial" panose="020B0604020202020204" pitchFamily="34" charset="0"/>
              <a:buChar char="•"/>
            </a:pPr>
            <a:r>
              <a:rPr lang="en-US" dirty="0"/>
              <a:t>Not enforceable if consent involuntary or result of duress. </a:t>
            </a:r>
          </a:p>
          <a:p>
            <a:pPr marL="457200" indent="-457200" algn="l">
              <a:buFont typeface="Arial" panose="020B0604020202020204" pitchFamily="34" charset="0"/>
              <a:buChar char="•"/>
            </a:pPr>
            <a:r>
              <a:rPr lang="en-US" dirty="0"/>
              <a:t>Not enforced if the party did not have access to independent legal representation (meaning time to decide whether to retain an attorney or not, time to consult, and the other party is represented by a lawyer and either agrees to pay the representation fees of the less moneyed spouse, or the less moneyed spouse had the financial ability to retain an attorney. </a:t>
            </a:r>
            <a:endParaRPr lang="en-US" sz="2800" dirty="0"/>
          </a:p>
        </p:txBody>
      </p:sp>
    </p:spTree>
    <p:extLst>
      <p:ext uri="{BB962C8B-B14F-4D97-AF65-F5344CB8AC3E}">
        <p14:creationId xmlns:p14="http://schemas.microsoft.com/office/powerpoint/2010/main" val="13896621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BCA84B">
            <a:alpha val="59000"/>
          </a:srgbClr>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3D4B897-EDF4-EA4F-A066-80900B3513F1}"/>
              </a:ext>
            </a:extLst>
          </p:cNvPr>
          <p:cNvSpPr>
            <a:spLocks noGrp="1"/>
          </p:cNvSpPr>
          <p:nvPr>
            <p:ph type="subTitle" idx="1"/>
          </p:nvPr>
        </p:nvSpPr>
        <p:spPr>
          <a:xfrm>
            <a:off x="1723697" y="1226699"/>
            <a:ext cx="9144000" cy="1655762"/>
          </a:xfrm>
        </p:spPr>
        <p:txBody>
          <a:bodyPr>
            <a:noAutofit/>
          </a:bodyPr>
          <a:lstStyle/>
          <a:p>
            <a:r>
              <a:rPr lang="en-US" sz="2800" dirty="0"/>
              <a:t>The UPMAA </a:t>
            </a:r>
          </a:p>
          <a:p>
            <a:pPr algn="l"/>
            <a:r>
              <a:rPr lang="en-US" dirty="0"/>
              <a:t>Section 9 (continued) </a:t>
            </a:r>
          </a:p>
          <a:p>
            <a:pPr algn="l"/>
            <a:r>
              <a:rPr lang="en-US" dirty="0"/>
              <a:t>Not enforceable if: </a:t>
            </a:r>
          </a:p>
          <a:p>
            <a:pPr marL="457200" indent="-457200" algn="l">
              <a:buFont typeface="Arial" panose="020B0604020202020204" pitchFamily="34" charset="0"/>
              <a:buChar char="•"/>
            </a:pPr>
            <a:r>
              <a:rPr lang="en-US" dirty="0"/>
              <a:t>If the party did not have independent legal representation at the time of the signing, there was not a written notice of waiver of rights or an explanation in plain language of the marital rights or obligations being modified or waived by the agreement</a:t>
            </a:r>
          </a:p>
          <a:p>
            <a:pPr algn="l"/>
            <a:r>
              <a:rPr lang="en-US" dirty="0"/>
              <a:t>      OR </a:t>
            </a:r>
          </a:p>
          <a:p>
            <a:pPr marL="457200" indent="-457200" algn="l">
              <a:buFont typeface="Arial" panose="020B0604020202020204" pitchFamily="34" charset="0"/>
              <a:buChar char="•"/>
            </a:pPr>
            <a:r>
              <a:rPr lang="en-US" dirty="0"/>
              <a:t>Before signing, that person did not receive adequate financial disclosure. </a:t>
            </a:r>
          </a:p>
        </p:txBody>
      </p:sp>
    </p:spTree>
    <p:extLst>
      <p:ext uri="{BB962C8B-B14F-4D97-AF65-F5344CB8AC3E}">
        <p14:creationId xmlns:p14="http://schemas.microsoft.com/office/powerpoint/2010/main" val="6785152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BCA84B">
            <a:alpha val="59000"/>
          </a:srgbClr>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3D4B897-EDF4-EA4F-A066-80900B3513F1}"/>
              </a:ext>
            </a:extLst>
          </p:cNvPr>
          <p:cNvSpPr>
            <a:spLocks noGrp="1"/>
          </p:cNvSpPr>
          <p:nvPr>
            <p:ph type="subTitle" idx="1"/>
          </p:nvPr>
        </p:nvSpPr>
        <p:spPr>
          <a:xfrm>
            <a:off x="1744718" y="669651"/>
            <a:ext cx="9144000" cy="1655762"/>
          </a:xfrm>
        </p:spPr>
        <p:txBody>
          <a:bodyPr>
            <a:noAutofit/>
          </a:bodyPr>
          <a:lstStyle/>
          <a:p>
            <a:r>
              <a:rPr lang="en-US" sz="2800" dirty="0"/>
              <a:t>The UPMAA </a:t>
            </a:r>
          </a:p>
          <a:p>
            <a:pPr algn="l"/>
            <a:endParaRPr lang="en-US" sz="2800" dirty="0"/>
          </a:p>
          <a:p>
            <a:pPr algn="l"/>
            <a:r>
              <a:rPr lang="en-US" sz="2800" dirty="0"/>
              <a:t>Section 9 (continued) </a:t>
            </a:r>
          </a:p>
          <a:p>
            <a:pPr algn="l"/>
            <a:r>
              <a:rPr lang="en-US" sz="2800" dirty="0"/>
              <a:t>What is adequate financial disclosure?</a:t>
            </a:r>
          </a:p>
          <a:p>
            <a:pPr marL="457200" indent="-457200" algn="l">
              <a:buFont typeface="Arial" panose="020B0604020202020204" pitchFamily="34" charset="0"/>
              <a:buChar char="•"/>
            </a:pPr>
            <a:r>
              <a:rPr lang="en-US" sz="2800" dirty="0"/>
              <a:t>Receives a reasonably accurate description and good faith estimate of the property, liabilities and income of the other party,  OR</a:t>
            </a:r>
          </a:p>
          <a:p>
            <a:pPr marL="457200" indent="-457200" algn="l">
              <a:buFont typeface="Arial" panose="020B0604020202020204" pitchFamily="34" charset="0"/>
              <a:buChar char="•"/>
            </a:pPr>
            <a:r>
              <a:rPr lang="en-US" sz="2800" dirty="0"/>
              <a:t>Expressly waives the right to financial disclosure beyond the disclosure provided, OR</a:t>
            </a:r>
          </a:p>
          <a:p>
            <a:pPr marL="457200" indent="-457200" algn="l">
              <a:buFont typeface="Arial" panose="020B0604020202020204" pitchFamily="34" charset="0"/>
              <a:buChar char="•"/>
            </a:pPr>
            <a:r>
              <a:rPr lang="en-US" sz="2800" dirty="0"/>
              <a:t>Has adequate knowledge of this information or a reasonable basis for having adequate knowledge. </a:t>
            </a:r>
          </a:p>
          <a:p>
            <a:pPr algn="l"/>
            <a:r>
              <a:rPr lang="en-US" sz="2800" dirty="0"/>
              <a:t> </a:t>
            </a:r>
          </a:p>
        </p:txBody>
      </p:sp>
    </p:spTree>
    <p:extLst>
      <p:ext uri="{BB962C8B-B14F-4D97-AF65-F5344CB8AC3E}">
        <p14:creationId xmlns:p14="http://schemas.microsoft.com/office/powerpoint/2010/main" val="20748558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BCA84B">
            <a:alpha val="59000"/>
          </a:srgbClr>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3D4B897-EDF4-EA4F-A066-80900B3513F1}"/>
              </a:ext>
            </a:extLst>
          </p:cNvPr>
          <p:cNvSpPr>
            <a:spLocks noGrp="1"/>
          </p:cNvSpPr>
          <p:nvPr>
            <p:ph type="subTitle" idx="1"/>
          </p:nvPr>
        </p:nvSpPr>
        <p:spPr>
          <a:xfrm>
            <a:off x="1629104" y="1121596"/>
            <a:ext cx="9144000" cy="1655762"/>
          </a:xfrm>
        </p:spPr>
        <p:txBody>
          <a:bodyPr>
            <a:noAutofit/>
          </a:bodyPr>
          <a:lstStyle/>
          <a:p>
            <a:r>
              <a:rPr lang="en-US" sz="2800" dirty="0"/>
              <a:t>The UPMAA </a:t>
            </a:r>
          </a:p>
          <a:p>
            <a:pPr algn="l"/>
            <a:r>
              <a:rPr lang="en-US" sz="2800" dirty="0"/>
              <a:t>Section 9 (continued) </a:t>
            </a:r>
          </a:p>
          <a:p>
            <a:pPr algn="l"/>
            <a:r>
              <a:rPr lang="en-US" sz="2800" dirty="0"/>
              <a:t>When adopting the UPMAA, a state can adopt these optional provisions that are set forth in brackets in Section 9(d): </a:t>
            </a:r>
          </a:p>
          <a:p>
            <a:pPr marL="457200" indent="-457200" algn="l">
              <a:buFont typeface="Arial" panose="020B0604020202020204" pitchFamily="34" charset="0"/>
              <a:buChar char="•"/>
            </a:pPr>
            <a:r>
              <a:rPr lang="en-US" sz="2800" dirty="0"/>
              <a:t>Court may refuse to enforce a term that “in the context of the agreement taken as a whole” was </a:t>
            </a:r>
          </a:p>
          <a:p>
            <a:pPr marL="914400" lvl="1" indent="-457200" algn="l">
              <a:buFont typeface="Arial" panose="020B0604020202020204" pitchFamily="34" charset="0"/>
              <a:buChar char="•"/>
            </a:pPr>
            <a:r>
              <a:rPr lang="en-US" sz="2400" dirty="0"/>
              <a:t>Unconscionable at the time of signing, OR</a:t>
            </a:r>
          </a:p>
          <a:p>
            <a:pPr marL="914400" lvl="1" indent="-457200" algn="l">
              <a:buFont typeface="Arial" panose="020B0604020202020204" pitchFamily="34" charset="0"/>
              <a:buChar char="•"/>
            </a:pPr>
            <a:r>
              <a:rPr lang="en-US" sz="2400" dirty="0"/>
              <a:t>Enforcement would result in substantial hardship because of a material change in circumstances arising after the Agreement was signed.  </a:t>
            </a:r>
          </a:p>
        </p:txBody>
      </p:sp>
    </p:spTree>
    <p:extLst>
      <p:ext uri="{BB962C8B-B14F-4D97-AF65-F5344CB8AC3E}">
        <p14:creationId xmlns:p14="http://schemas.microsoft.com/office/powerpoint/2010/main" val="41977561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BCA84B">
            <a:alpha val="59000"/>
          </a:srgbClr>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3D4B897-EDF4-EA4F-A066-80900B3513F1}"/>
              </a:ext>
            </a:extLst>
          </p:cNvPr>
          <p:cNvSpPr>
            <a:spLocks noGrp="1"/>
          </p:cNvSpPr>
          <p:nvPr>
            <p:ph type="subTitle" idx="1"/>
          </p:nvPr>
        </p:nvSpPr>
        <p:spPr>
          <a:xfrm>
            <a:off x="1765738" y="1899362"/>
            <a:ext cx="9144000" cy="1655762"/>
          </a:xfrm>
        </p:spPr>
        <p:txBody>
          <a:bodyPr>
            <a:noAutofit/>
          </a:bodyPr>
          <a:lstStyle/>
          <a:p>
            <a:r>
              <a:rPr lang="en-US" sz="2800" dirty="0"/>
              <a:t>The UPMAA </a:t>
            </a:r>
          </a:p>
          <a:p>
            <a:endParaRPr lang="en-US" sz="2800" dirty="0"/>
          </a:p>
          <a:p>
            <a:r>
              <a:rPr lang="en-US" sz="2800" dirty="0"/>
              <a:t>Why do we study it if only 2 states have adopted it? </a:t>
            </a:r>
          </a:p>
        </p:txBody>
      </p:sp>
    </p:spTree>
    <p:extLst>
      <p:ext uri="{BB962C8B-B14F-4D97-AF65-F5344CB8AC3E}">
        <p14:creationId xmlns:p14="http://schemas.microsoft.com/office/powerpoint/2010/main" val="16338258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BCA84B">
            <a:alpha val="59000"/>
          </a:srgbClr>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3D4B897-EDF4-EA4F-A066-80900B3513F1}"/>
              </a:ext>
            </a:extLst>
          </p:cNvPr>
          <p:cNvSpPr>
            <a:spLocks noGrp="1"/>
          </p:cNvSpPr>
          <p:nvPr>
            <p:ph type="subTitle" idx="1"/>
          </p:nvPr>
        </p:nvSpPr>
        <p:spPr>
          <a:xfrm>
            <a:off x="1996966" y="1162708"/>
            <a:ext cx="9144000" cy="3607676"/>
          </a:xfrm>
        </p:spPr>
        <p:txBody>
          <a:bodyPr>
            <a:noAutofit/>
          </a:bodyPr>
          <a:lstStyle/>
          <a:p>
            <a:pPr marL="342900" indent="-342900" algn="l">
              <a:buFont typeface="Arial" panose="020B0604020202020204" pitchFamily="34" charset="0"/>
              <a:buChar char="•"/>
            </a:pPr>
            <a:r>
              <a:rPr lang="en-US" sz="2800" dirty="0"/>
              <a:t>Coercion – forcing by threats, physical or mental. </a:t>
            </a:r>
          </a:p>
          <a:p>
            <a:pPr marL="342900" indent="-342900" algn="l">
              <a:buFont typeface="Arial" panose="020B0604020202020204" pitchFamily="34" charset="0"/>
              <a:buChar char="•"/>
            </a:pPr>
            <a:r>
              <a:rPr lang="en-US" sz="2800" dirty="0"/>
              <a:t>Duress – restraint or danger that overcomes the mind of a person and ability to make rational choices. </a:t>
            </a:r>
          </a:p>
          <a:p>
            <a:pPr marL="342900" indent="-342900" algn="l">
              <a:buFont typeface="Arial" panose="020B0604020202020204" pitchFamily="34" charset="0"/>
              <a:buChar char="•"/>
            </a:pPr>
            <a:r>
              <a:rPr lang="en-US" sz="2800" dirty="0"/>
              <a:t>Overreaching – taking unfair advantage of someone’s vulnerability. </a:t>
            </a:r>
          </a:p>
          <a:p>
            <a:pPr marL="342900" indent="-342900" algn="l">
              <a:buFont typeface="Arial" panose="020B0604020202020204" pitchFamily="34" charset="0"/>
              <a:buChar char="•"/>
            </a:pPr>
            <a:r>
              <a:rPr lang="en-US" sz="2800" dirty="0"/>
              <a:t>Fraud</a:t>
            </a:r>
          </a:p>
          <a:p>
            <a:pPr marL="342900" indent="-342900" algn="l">
              <a:buFont typeface="Arial" panose="020B0604020202020204" pitchFamily="34" charset="0"/>
              <a:buChar char="•"/>
            </a:pPr>
            <a:r>
              <a:rPr lang="en-US" sz="2800" dirty="0"/>
              <a:t>The term “Undue Influence</a:t>
            </a:r>
            <a:r>
              <a:rPr lang="en-US" sz="3200" dirty="0"/>
              <a:t>” is sometimes used in the case law.</a:t>
            </a:r>
          </a:p>
        </p:txBody>
      </p:sp>
    </p:spTree>
    <p:extLst>
      <p:ext uri="{BB962C8B-B14F-4D97-AF65-F5344CB8AC3E}">
        <p14:creationId xmlns:p14="http://schemas.microsoft.com/office/powerpoint/2010/main" val="19561562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BCA84B">
            <a:alpha val="59000"/>
          </a:srgbClr>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3D4B897-EDF4-EA4F-A066-80900B3513F1}"/>
              </a:ext>
            </a:extLst>
          </p:cNvPr>
          <p:cNvSpPr>
            <a:spLocks noGrp="1"/>
          </p:cNvSpPr>
          <p:nvPr>
            <p:ph type="subTitle" idx="1"/>
          </p:nvPr>
        </p:nvSpPr>
        <p:spPr>
          <a:xfrm>
            <a:off x="1671145" y="1300272"/>
            <a:ext cx="9144000" cy="1655762"/>
          </a:xfrm>
        </p:spPr>
        <p:txBody>
          <a:bodyPr>
            <a:noAutofit/>
          </a:bodyPr>
          <a:lstStyle/>
          <a:p>
            <a:pPr lvl="0"/>
            <a:r>
              <a:rPr lang="en-US" sz="2800" dirty="0"/>
              <a:t>Another primary source of “aspirational” legal information.</a:t>
            </a:r>
          </a:p>
          <a:p>
            <a:pPr lvl="0"/>
            <a:endParaRPr lang="en-US" sz="2800" dirty="0"/>
          </a:p>
          <a:p>
            <a:pPr algn="l"/>
            <a:r>
              <a:rPr lang="en-US" dirty="0"/>
              <a:t>“Principles of the Law of Family Dissolution (American Law Institute, 2002), known as the “ALI Principles.” </a:t>
            </a:r>
          </a:p>
          <a:p>
            <a:pPr marL="457200" indent="-457200" algn="l">
              <a:buFont typeface="Arial" panose="020B0604020202020204" pitchFamily="34" charset="0"/>
              <a:buChar char="•"/>
            </a:pPr>
            <a:r>
              <a:rPr lang="en-US" dirty="0"/>
              <a:t>No state has adopted the ALI Principles, but they are highly influential and informative, and are used as references in many prenuptial agreement and postnuptial agreement court case decisions. </a:t>
            </a:r>
          </a:p>
          <a:p>
            <a:pPr marL="457200" indent="-457200" algn="l">
              <a:buFont typeface="Arial" panose="020B0604020202020204" pitchFamily="34" charset="0"/>
              <a:buChar char="•"/>
            </a:pPr>
            <a:r>
              <a:rPr lang="en-US" dirty="0"/>
              <a:t>Includes </a:t>
            </a:r>
            <a:r>
              <a:rPr lang="en-US" dirty="0" err="1"/>
              <a:t>postnups</a:t>
            </a:r>
            <a:r>
              <a:rPr lang="en-US" dirty="0"/>
              <a:t>, prenups, and separation agreement. </a:t>
            </a:r>
          </a:p>
          <a:p>
            <a:pPr marL="457200" indent="-457200" algn="l">
              <a:buFont typeface="Arial" panose="020B0604020202020204" pitchFamily="34" charset="0"/>
              <a:buChar char="•"/>
            </a:pPr>
            <a:r>
              <a:rPr lang="en-US" dirty="0"/>
              <a:t>Good material on the compensatory principles underlying alimony. (Chapter 5.) </a:t>
            </a:r>
          </a:p>
          <a:p>
            <a:pPr marL="457200" indent="-457200" algn="l">
              <a:buFont typeface="Arial" panose="020B0604020202020204" pitchFamily="34" charset="0"/>
              <a:buChar char="•"/>
            </a:pPr>
            <a:endParaRPr lang="en-US" sz="2800" dirty="0"/>
          </a:p>
        </p:txBody>
      </p:sp>
    </p:spTree>
    <p:extLst>
      <p:ext uri="{BB962C8B-B14F-4D97-AF65-F5344CB8AC3E}">
        <p14:creationId xmlns:p14="http://schemas.microsoft.com/office/powerpoint/2010/main" val="11869353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BCA84B">
            <a:alpha val="59000"/>
          </a:srgbClr>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3D4B897-EDF4-EA4F-A066-80900B3513F1}"/>
              </a:ext>
            </a:extLst>
          </p:cNvPr>
          <p:cNvSpPr>
            <a:spLocks noGrp="1"/>
          </p:cNvSpPr>
          <p:nvPr>
            <p:ph type="subTitle" idx="1"/>
          </p:nvPr>
        </p:nvSpPr>
        <p:spPr>
          <a:xfrm>
            <a:off x="1534511" y="798786"/>
            <a:ext cx="9375228" cy="1558158"/>
          </a:xfrm>
        </p:spPr>
        <p:txBody>
          <a:bodyPr>
            <a:noAutofit/>
          </a:bodyPr>
          <a:lstStyle/>
          <a:p>
            <a:pPr algn="l"/>
            <a:r>
              <a:rPr lang="en-US" sz="2800" dirty="0"/>
              <a:t>ALI Principles continued. </a:t>
            </a:r>
          </a:p>
          <a:p>
            <a:pPr marL="457200" indent="-457200" algn="l">
              <a:buFont typeface="Arial" panose="020B0604020202020204" pitchFamily="34" charset="0"/>
              <a:buChar char="•"/>
            </a:pPr>
            <a:r>
              <a:rPr lang="en-US" dirty="0"/>
              <a:t>Enforceability.</a:t>
            </a:r>
          </a:p>
          <a:p>
            <a:pPr marL="457200" indent="-457200" algn="l">
              <a:buFont typeface="Arial" panose="020B0604020202020204" pitchFamily="34" charset="0"/>
              <a:buChar char="•"/>
            </a:pPr>
            <a:r>
              <a:rPr lang="en-US" dirty="0"/>
              <a:t>Unlike UMAA and UPMAAs because it doesn’t include the “not unconscionable” protection. </a:t>
            </a:r>
          </a:p>
          <a:p>
            <a:pPr marL="457200" indent="-457200" algn="l">
              <a:buFont typeface="Arial" panose="020B0604020202020204" pitchFamily="34" charset="0"/>
              <a:buChar char="•"/>
            </a:pPr>
            <a:r>
              <a:rPr lang="en-US" dirty="0"/>
              <a:t>But it says that a term should not be enforced that works a “substantial injustice.” Section 7.05(1).  </a:t>
            </a:r>
          </a:p>
          <a:p>
            <a:pPr marL="457200" indent="-457200" algn="l">
              <a:buFont typeface="Arial" panose="020B0604020202020204" pitchFamily="34" charset="0"/>
              <a:buChar char="•"/>
            </a:pPr>
            <a:r>
              <a:rPr lang="en-US" dirty="0"/>
              <a:t>This not only includes a change in circumstances, but;</a:t>
            </a:r>
          </a:p>
          <a:p>
            <a:pPr marL="914400" lvl="1" indent="-457200" algn="l">
              <a:buFont typeface="Arial" panose="020B0604020202020204" pitchFamily="34" charset="0"/>
              <a:buChar char="•"/>
            </a:pPr>
            <a:r>
              <a:rPr lang="en-US" sz="2400" dirty="0"/>
              <a:t>Also includes what the magnitude of disparity might be between the outcome under the prenup and the outcome “under otherwise prevailing legal principles.” Section 7.05(3)(a). </a:t>
            </a:r>
          </a:p>
          <a:p>
            <a:pPr marL="457200" indent="-457200" algn="l">
              <a:buFont typeface="Arial" panose="020B0604020202020204" pitchFamily="34" charset="0"/>
              <a:buChar char="•"/>
            </a:pPr>
            <a:r>
              <a:rPr lang="en-US" dirty="0"/>
              <a:t>The person claiming that the prenup would work a “substantial injustice has the burden of proof.” </a:t>
            </a:r>
          </a:p>
        </p:txBody>
      </p:sp>
    </p:spTree>
    <p:extLst>
      <p:ext uri="{BB962C8B-B14F-4D97-AF65-F5344CB8AC3E}">
        <p14:creationId xmlns:p14="http://schemas.microsoft.com/office/powerpoint/2010/main" val="20781058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BCA84B">
            <a:alpha val="59000"/>
          </a:srgbClr>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52EE216-ECB3-0D4C-9B3A-971886B23A82}"/>
              </a:ext>
            </a:extLst>
          </p:cNvPr>
          <p:cNvPicPr>
            <a:picLocks noChangeAspect="1"/>
          </p:cNvPicPr>
          <p:nvPr/>
        </p:nvPicPr>
        <p:blipFill>
          <a:blip r:embed="rId2"/>
          <a:stretch>
            <a:fillRect/>
          </a:stretch>
        </p:blipFill>
        <p:spPr>
          <a:xfrm>
            <a:off x="4413789" y="2494124"/>
            <a:ext cx="3200808" cy="1499807"/>
          </a:xfrm>
          <a:prstGeom prst="rect">
            <a:avLst/>
          </a:prstGeom>
        </p:spPr>
      </p:pic>
    </p:spTree>
    <p:extLst>
      <p:ext uri="{BB962C8B-B14F-4D97-AF65-F5344CB8AC3E}">
        <p14:creationId xmlns:p14="http://schemas.microsoft.com/office/powerpoint/2010/main" val="8223450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BCA84B">
            <a:alpha val="59000"/>
          </a:srgbClr>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3D4B897-EDF4-EA4F-A066-80900B3513F1}"/>
              </a:ext>
            </a:extLst>
          </p:cNvPr>
          <p:cNvSpPr>
            <a:spLocks noGrp="1"/>
          </p:cNvSpPr>
          <p:nvPr>
            <p:ph type="subTitle" idx="1"/>
          </p:nvPr>
        </p:nvSpPr>
        <p:spPr>
          <a:xfrm>
            <a:off x="2648609" y="1414956"/>
            <a:ext cx="9144000" cy="3607676"/>
          </a:xfrm>
        </p:spPr>
        <p:txBody>
          <a:bodyPr>
            <a:noAutofit/>
          </a:bodyPr>
          <a:lstStyle/>
          <a:p>
            <a:pPr marL="342900" indent="-342900" algn="l">
              <a:buFont typeface="Arial" panose="020B0604020202020204" pitchFamily="34" charset="0"/>
              <a:buChar char="•"/>
            </a:pPr>
            <a:r>
              <a:rPr lang="en-US" sz="2800" dirty="0"/>
              <a:t>Burden of Proof</a:t>
            </a:r>
          </a:p>
          <a:p>
            <a:pPr marL="800100" lvl="1" indent="-342900" algn="l">
              <a:buFont typeface="Arial" panose="020B0604020202020204" pitchFamily="34" charset="0"/>
              <a:buChar char="•"/>
            </a:pPr>
            <a:r>
              <a:rPr lang="en-US" sz="2400" dirty="0"/>
              <a:t>Clear and convincing.</a:t>
            </a:r>
          </a:p>
          <a:p>
            <a:pPr marL="800100" lvl="1" indent="-342900" algn="l">
              <a:buFont typeface="Arial" panose="020B0604020202020204" pitchFamily="34" charset="0"/>
              <a:buChar char="•"/>
            </a:pPr>
            <a:r>
              <a:rPr lang="en-US" sz="2400" dirty="0"/>
              <a:t>Preponderance of evidence.</a:t>
            </a:r>
          </a:p>
          <a:p>
            <a:pPr marL="800100" lvl="1" indent="-342900" algn="l">
              <a:buFont typeface="Arial" panose="020B0604020202020204" pitchFamily="34" charset="0"/>
              <a:buChar char="•"/>
            </a:pPr>
            <a:r>
              <a:rPr lang="en-US" sz="2400" dirty="0"/>
              <a:t>Who has the burden, the enforcer or the person who wants relief? </a:t>
            </a:r>
          </a:p>
          <a:p>
            <a:pPr marL="342900" indent="-342900" algn="l">
              <a:buFont typeface="Arial" panose="020B0604020202020204" pitchFamily="34" charset="0"/>
              <a:buChar char="•"/>
            </a:pPr>
            <a:r>
              <a:rPr lang="en-US" sz="2800" dirty="0"/>
              <a:t>Capacity to contract</a:t>
            </a:r>
          </a:p>
          <a:p>
            <a:pPr marL="342900" indent="-342900" algn="l">
              <a:buFont typeface="Arial" panose="020B0604020202020204" pitchFamily="34" charset="0"/>
              <a:buChar char="•"/>
            </a:pPr>
            <a:r>
              <a:rPr lang="en-US" sz="2800" dirty="0"/>
              <a:t>Language </a:t>
            </a:r>
          </a:p>
          <a:p>
            <a:pPr marL="342900" indent="-342900" algn="l">
              <a:buFont typeface="Arial" panose="020B0604020202020204" pitchFamily="34" charset="0"/>
              <a:buChar char="•"/>
            </a:pPr>
            <a:r>
              <a:rPr lang="en-US" sz="2800" dirty="0"/>
              <a:t>Custom</a:t>
            </a:r>
          </a:p>
          <a:p>
            <a:pPr marL="342900" indent="-342900" algn="l">
              <a:buFont typeface="Arial" panose="020B0604020202020204" pitchFamily="34" charset="0"/>
              <a:buChar char="•"/>
            </a:pPr>
            <a:r>
              <a:rPr lang="en-US" sz="2800" dirty="0"/>
              <a:t>Understanding </a:t>
            </a:r>
          </a:p>
        </p:txBody>
      </p:sp>
    </p:spTree>
    <p:extLst>
      <p:ext uri="{BB962C8B-B14F-4D97-AF65-F5344CB8AC3E}">
        <p14:creationId xmlns:p14="http://schemas.microsoft.com/office/powerpoint/2010/main" val="23321710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BCA84B">
            <a:alpha val="59000"/>
          </a:srgbClr>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3D4B897-EDF4-EA4F-A066-80900B3513F1}"/>
              </a:ext>
            </a:extLst>
          </p:cNvPr>
          <p:cNvSpPr>
            <a:spLocks noGrp="1"/>
          </p:cNvSpPr>
          <p:nvPr>
            <p:ph type="subTitle" idx="1"/>
          </p:nvPr>
        </p:nvSpPr>
        <p:spPr>
          <a:xfrm>
            <a:off x="3636579" y="1961493"/>
            <a:ext cx="6621518" cy="3607676"/>
          </a:xfrm>
        </p:spPr>
        <p:txBody>
          <a:bodyPr>
            <a:noAutofit/>
          </a:bodyPr>
          <a:lstStyle/>
          <a:p>
            <a:pPr marL="342900" indent="-342900" algn="l">
              <a:buFont typeface="Arial" panose="020B0604020202020204" pitchFamily="34" charset="0"/>
              <a:buChar char="•"/>
            </a:pPr>
            <a:r>
              <a:rPr lang="en-US" sz="2800" dirty="0"/>
              <a:t>Fiduciary duty</a:t>
            </a:r>
          </a:p>
          <a:p>
            <a:pPr marL="342900" indent="-342900" algn="l">
              <a:buFont typeface="Arial" panose="020B0604020202020204" pitchFamily="34" charset="0"/>
              <a:buChar char="•"/>
            </a:pPr>
            <a:r>
              <a:rPr lang="en-US" sz="2800" dirty="0"/>
              <a:t>Consideration </a:t>
            </a:r>
          </a:p>
          <a:p>
            <a:pPr marL="342900" indent="-342900" algn="l">
              <a:buFont typeface="Arial" panose="020B0604020202020204" pitchFamily="34" charset="0"/>
              <a:buChar char="•"/>
            </a:pPr>
            <a:r>
              <a:rPr lang="en-US" sz="2800" dirty="0"/>
              <a:t>Knowing waiver of marital rights</a:t>
            </a:r>
          </a:p>
          <a:p>
            <a:pPr marL="342900" indent="-342900" algn="l">
              <a:buFont typeface="Arial" panose="020B0604020202020204" pitchFamily="34" charset="0"/>
              <a:buChar char="•"/>
            </a:pPr>
            <a:r>
              <a:rPr lang="en-US" sz="2800" dirty="0"/>
              <a:t>Age, intelligence, literacy.</a:t>
            </a:r>
          </a:p>
          <a:p>
            <a:pPr marL="342900" indent="-342900" algn="l">
              <a:buFont typeface="Arial" panose="020B0604020202020204" pitchFamily="34" charset="0"/>
              <a:buChar char="•"/>
            </a:pPr>
            <a:r>
              <a:rPr lang="en-US" sz="2800" dirty="0"/>
              <a:t>Business acumen.</a:t>
            </a:r>
          </a:p>
        </p:txBody>
      </p:sp>
    </p:spTree>
    <p:extLst>
      <p:ext uri="{BB962C8B-B14F-4D97-AF65-F5344CB8AC3E}">
        <p14:creationId xmlns:p14="http://schemas.microsoft.com/office/powerpoint/2010/main" val="38293612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BCA84B">
            <a:alpha val="59000"/>
          </a:srgbClr>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3D4B897-EDF4-EA4F-A066-80900B3513F1}"/>
              </a:ext>
            </a:extLst>
          </p:cNvPr>
          <p:cNvSpPr>
            <a:spLocks noGrp="1"/>
          </p:cNvSpPr>
          <p:nvPr>
            <p:ph type="subTitle" idx="1"/>
          </p:nvPr>
        </p:nvSpPr>
        <p:spPr>
          <a:xfrm>
            <a:off x="3321268" y="1877410"/>
            <a:ext cx="6264167" cy="3607676"/>
          </a:xfrm>
        </p:spPr>
        <p:txBody>
          <a:bodyPr>
            <a:normAutofit/>
          </a:bodyPr>
          <a:lstStyle/>
          <a:p>
            <a:pPr marL="342900" indent="-342900" algn="l">
              <a:buFont typeface="Arial" panose="020B0604020202020204" pitchFamily="34" charset="0"/>
              <a:buChar char="•"/>
            </a:pPr>
            <a:r>
              <a:rPr lang="en-US" sz="2800" dirty="0"/>
              <a:t>State law on prenups. </a:t>
            </a:r>
          </a:p>
          <a:p>
            <a:pPr marL="342900" indent="-342900" algn="l">
              <a:buFont typeface="Arial" panose="020B0604020202020204" pitchFamily="34" charset="0"/>
              <a:buChar char="•"/>
            </a:pPr>
            <a:r>
              <a:rPr lang="en-US" sz="2800" dirty="0"/>
              <a:t>What applies – which state.</a:t>
            </a:r>
          </a:p>
          <a:p>
            <a:pPr marL="342900" indent="-342900" algn="l">
              <a:buFont typeface="Arial" panose="020B0604020202020204" pitchFamily="34" charset="0"/>
              <a:buChar char="•"/>
            </a:pPr>
            <a:r>
              <a:rPr lang="en-US" sz="2800" dirty="0"/>
              <a:t>Choice of law. </a:t>
            </a:r>
          </a:p>
          <a:p>
            <a:pPr marL="342900" indent="-342900" algn="l">
              <a:buFont typeface="Arial" panose="020B0604020202020204" pitchFamily="34" charset="0"/>
              <a:buChar char="•"/>
            </a:pPr>
            <a:r>
              <a:rPr lang="en-US" sz="2800" dirty="0"/>
              <a:t>State laws regarding divorce, arbitration, spousal support, estate planning. </a:t>
            </a:r>
          </a:p>
        </p:txBody>
      </p:sp>
    </p:spTree>
    <p:extLst>
      <p:ext uri="{BB962C8B-B14F-4D97-AF65-F5344CB8AC3E}">
        <p14:creationId xmlns:p14="http://schemas.microsoft.com/office/powerpoint/2010/main" val="39828561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BCA84B">
            <a:alpha val="59000"/>
          </a:srgbClr>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3D4B897-EDF4-EA4F-A066-80900B3513F1}"/>
              </a:ext>
            </a:extLst>
          </p:cNvPr>
          <p:cNvSpPr>
            <a:spLocks noGrp="1"/>
          </p:cNvSpPr>
          <p:nvPr>
            <p:ph type="subTitle" idx="1"/>
          </p:nvPr>
        </p:nvSpPr>
        <p:spPr>
          <a:xfrm>
            <a:off x="1713187" y="2361817"/>
            <a:ext cx="9144000" cy="1655762"/>
          </a:xfrm>
        </p:spPr>
        <p:txBody>
          <a:bodyPr>
            <a:noAutofit/>
          </a:bodyPr>
          <a:lstStyle/>
          <a:p>
            <a:r>
              <a:rPr lang="en-US" sz="2800" dirty="0"/>
              <a:t>Do prenups have to incorporate the same values and equities as a Separation Agreements? </a:t>
            </a:r>
          </a:p>
          <a:p>
            <a:endParaRPr lang="en-US" sz="2800" dirty="0"/>
          </a:p>
          <a:p>
            <a:r>
              <a:rPr lang="en-US" sz="2800" dirty="0"/>
              <a:t>	No. A prenup </a:t>
            </a:r>
            <a:r>
              <a:rPr lang="en-US" sz="2800" dirty="0" err="1"/>
              <a:t>oes</a:t>
            </a:r>
            <a:r>
              <a:rPr lang="en-US" sz="2800" dirty="0"/>
              <a:t> not have to have the terms a divorce settlement or divorce judgment will have. </a:t>
            </a:r>
          </a:p>
        </p:txBody>
      </p:sp>
    </p:spTree>
    <p:extLst>
      <p:ext uri="{BB962C8B-B14F-4D97-AF65-F5344CB8AC3E}">
        <p14:creationId xmlns:p14="http://schemas.microsoft.com/office/powerpoint/2010/main" val="40277009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BCA84B">
            <a:alpha val="59000"/>
          </a:srgbClr>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3D4B897-EDF4-EA4F-A066-80900B3513F1}"/>
              </a:ext>
            </a:extLst>
          </p:cNvPr>
          <p:cNvSpPr>
            <a:spLocks noGrp="1"/>
          </p:cNvSpPr>
          <p:nvPr>
            <p:ph type="subTitle" idx="1"/>
          </p:nvPr>
        </p:nvSpPr>
        <p:spPr>
          <a:xfrm>
            <a:off x="1713187" y="2361817"/>
            <a:ext cx="9144000" cy="2546514"/>
          </a:xfrm>
        </p:spPr>
        <p:txBody>
          <a:bodyPr>
            <a:noAutofit/>
          </a:bodyPr>
          <a:lstStyle/>
          <a:p>
            <a:r>
              <a:rPr lang="en-US" sz="2800" dirty="0"/>
              <a:t>Can a spouse be essentially stripped of all marital rights in a prenup?  </a:t>
            </a:r>
          </a:p>
          <a:p>
            <a:endParaRPr lang="en-US" sz="2800" dirty="0"/>
          </a:p>
          <a:p>
            <a:r>
              <a:rPr lang="en-US" sz="2800" dirty="0"/>
              <a:t>	Not in Massachusetts, but in some states, yes. </a:t>
            </a:r>
          </a:p>
        </p:txBody>
      </p:sp>
    </p:spTree>
    <p:extLst>
      <p:ext uri="{BB962C8B-B14F-4D97-AF65-F5344CB8AC3E}">
        <p14:creationId xmlns:p14="http://schemas.microsoft.com/office/powerpoint/2010/main" val="30204186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BCA84B">
            <a:alpha val="59000"/>
          </a:srgbClr>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3D4B897-EDF4-EA4F-A066-80900B3513F1}"/>
              </a:ext>
            </a:extLst>
          </p:cNvPr>
          <p:cNvSpPr>
            <a:spLocks noGrp="1"/>
          </p:cNvSpPr>
          <p:nvPr>
            <p:ph type="subTitle" idx="1"/>
          </p:nvPr>
        </p:nvSpPr>
        <p:spPr>
          <a:xfrm>
            <a:off x="1975944" y="963940"/>
            <a:ext cx="9312167" cy="1655762"/>
          </a:xfrm>
        </p:spPr>
        <p:txBody>
          <a:bodyPr>
            <a:noAutofit/>
          </a:bodyPr>
          <a:lstStyle/>
          <a:p>
            <a:r>
              <a:rPr lang="en-US" sz="2800" dirty="0"/>
              <a:t>Do the terms of a prenup need to be fair and reasonable </a:t>
            </a:r>
          </a:p>
          <a:p>
            <a:r>
              <a:rPr lang="en-US" sz="2800" dirty="0"/>
              <a:t>based on the totality of the circumstances of the </a:t>
            </a:r>
          </a:p>
          <a:p>
            <a:r>
              <a:rPr lang="en-US" sz="2800" dirty="0"/>
              <a:t>parties’ financial situations?</a:t>
            </a:r>
          </a:p>
          <a:p>
            <a:endParaRPr lang="en-US" dirty="0"/>
          </a:p>
          <a:p>
            <a:pPr marL="342900" indent="-342900" algn="l">
              <a:buFont typeface="Arial" panose="020B0604020202020204" pitchFamily="34" charset="0"/>
              <a:buChar char="•"/>
            </a:pPr>
            <a:r>
              <a:rPr lang="en-US" dirty="0"/>
              <a:t>No.  In most states, the terms of a prenuptial agreement need merely to be “not unconscionable.”  </a:t>
            </a:r>
          </a:p>
          <a:p>
            <a:pPr algn="l"/>
            <a:endParaRPr lang="en-US" dirty="0"/>
          </a:p>
          <a:p>
            <a:pPr marL="342900" indent="-342900" algn="l">
              <a:buFont typeface="Arial" panose="020B0604020202020204" pitchFamily="34" charset="0"/>
              <a:buChar char="•"/>
            </a:pPr>
            <a:r>
              <a:rPr lang="en-US" dirty="0"/>
              <a:t>In Massachusetts and in a few other states, the prenup needs to be fair and reasonable at the time of the signing. In Massachusetts, at the time the prenup comes into play (at divorce or death),  the terms need merely to be “not unconscionable.” </a:t>
            </a:r>
          </a:p>
        </p:txBody>
      </p:sp>
    </p:spTree>
    <p:extLst>
      <p:ext uri="{BB962C8B-B14F-4D97-AF65-F5344CB8AC3E}">
        <p14:creationId xmlns:p14="http://schemas.microsoft.com/office/powerpoint/2010/main" val="13596728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230</TotalTime>
  <Words>1842</Words>
  <Application>Microsoft Macintosh PowerPoint</Application>
  <PresentationFormat>Widescreen</PresentationFormat>
  <Paragraphs>173</Paragraphs>
  <Slides>32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32</vt:i4>
      </vt:variant>
    </vt:vector>
  </HeadingPairs>
  <TitlesOfParts>
    <vt:vector size="36" baseType="lpstr">
      <vt:lpstr>Arial</vt:lpstr>
      <vt:lpstr>Calibri</vt:lpstr>
      <vt:lpstr>Calibri Light</vt:lpstr>
      <vt:lpstr>Office Theme</vt:lpstr>
      <vt:lpstr>Mediating Prenuptial Agreements and  Postnuptial Agreements   Substantive Law of Prenuptial Agreements  </vt:lpstr>
      <vt:lpstr>The Basics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Mediating Prenuptial Agreements and  Postnuptial Agreements  </dc:title>
  <dc:creator>lisrael@ivkdlaw.com</dc:creator>
  <cp:lastModifiedBy>lisrael@ivkdlaw.com</cp:lastModifiedBy>
  <cp:revision>22</cp:revision>
  <dcterms:created xsi:type="dcterms:W3CDTF">2019-10-18T15:43:38Z</dcterms:created>
  <dcterms:modified xsi:type="dcterms:W3CDTF">2019-10-29T18:25:07Z</dcterms:modified>
</cp:coreProperties>
</file>