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B499-23B8-4709-B035-DDFB82614FD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B0738-BE59-4819-B7FF-4BA428BC24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F5783-24B2-4D98-8291-4609D18A915F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BCF32-EF80-4E38-ADDB-4256CFF466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3D9A31-9D3F-40B4-A21D-095C181BA0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ndyvoit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andyvoit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Following Up with the Client Post </a:t>
            </a:r>
            <a:r>
              <a:rPr lang="en-US" dirty="0" smtClean="0"/>
              <a:t>Divorce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001000" cy="225786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Sandy Voit</a:t>
            </a:r>
            <a:r>
              <a:rPr lang="en-US" dirty="0" smtClean="0"/>
              <a:t>, MS, EdS, LMHC, CDFA</a:t>
            </a:r>
          </a:p>
          <a:p>
            <a:r>
              <a:rPr lang="en-US" dirty="0" smtClean="0"/>
              <a:t>Tangible Solutions</a:t>
            </a:r>
          </a:p>
          <a:p>
            <a:r>
              <a:rPr lang="en-US" dirty="0" smtClean="0"/>
              <a:t>Kirkland, WA</a:t>
            </a:r>
          </a:p>
          <a:p>
            <a:r>
              <a:rPr lang="en-US" dirty="0" smtClean="0">
                <a:hlinkClick r:id="rId2"/>
              </a:rPr>
              <a:t>sandyvoit@gmail.com</a:t>
            </a:r>
            <a:endParaRPr lang="en-US" dirty="0" smtClean="0"/>
          </a:p>
          <a:p>
            <a:r>
              <a:rPr lang="en-US" dirty="0" smtClean="0"/>
              <a:t>(206) 890-1174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13716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Remove Permitted Access / Signing Authority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4389120"/>
          </a:xfrm>
        </p:spPr>
        <p:txBody>
          <a:bodyPr/>
          <a:lstStyle/>
          <a:p>
            <a:pPr lvl="0"/>
            <a:r>
              <a:rPr lang="en-US" sz="3200" dirty="0" smtClean="0"/>
              <a:t> Personal Banking (i.e., checking, savings, etc.)</a:t>
            </a:r>
          </a:p>
          <a:p>
            <a:pPr lvl="0"/>
            <a:r>
              <a:rPr lang="en-US" sz="3200" dirty="0" smtClean="0"/>
              <a:t> Business Payroll Service </a:t>
            </a:r>
          </a:p>
          <a:p>
            <a:pPr lvl="0"/>
            <a:r>
              <a:rPr lang="en-US" sz="3200" dirty="0" smtClean="0"/>
              <a:t> Business Checking Accounts </a:t>
            </a:r>
          </a:p>
          <a:p>
            <a:pPr lvl="0"/>
            <a:r>
              <a:rPr lang="en-US" sz="3200" dirty="0" smtClean="0"/>
              <a:t> Personal Brokerage Accounts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 of Address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Both to Post Office and Each Party Below:</a:t>
            </a:r>
          </a:p>
          <a:p>
            <a:pPr lvl="0"/>
            <a:r>
              <a:rPr lang="en-US" dirty="0" smtClean="0"/>
              <a:t> IRS (i.e., tax returns and audits) - Use IRS Form 8822 </a:t>
            </a:r>
          </a:p>
          <a:p>
            <a:pPr lvl="0"/>
            <a:r>
              <a:rPr lang="en-US" dirty="0" smtClean="0"/>
              <a:t> Employer(s) </a:t>
            </a:r>
          </a:p>
          <a:p>
            <a:pPr lvl="0"/>
            <a:r>
              <a:rPr lang="en-US" dirty="0" smtClean="0"/>
              <a:t> Creditor, Bank, Brokerage, Retirement and Similar Mailings </a:t>
            </a:r>
          </a:p>
          <a:p>
            <a:pPr lvl="0"/>
            <a:r>
              <a:rPr lang="en-US" dirty="0" smtClean="0"/>
              <a:t> All Insurance Companies </a:t>
            </a:r>
          </a:p>
          <a:p>
            <a:pPr lvl="0"/>
            <a:r>
              <a:rPr lang="en-US" dirty="0" smtClean="0"/>
              <a:t> Drivers License </a:t>
            </a:r>
          </a:p>
          <a:p>
            <a:pPr lvl="0"/>
            <a:r>
              <a:rPr lang="en-US" dirty="0" smtClean="0"/>
              <a:t> Passport </a:t>
            </a:r>
          </a:p>
          <a:p>
            <a:pPr lvl="0"/>
            <a:r>
              <a:rPr lang="en-US" dirty="0" smtClean="0"/>
              <a:t> Military and Veterans Benefits </a:t>
            </a:r>
          </a:p>
          <a:p>
            <a:r>
              <a:rPr lang="en-US" dirty="0" smtClean="0"/>
              <a:t> Social Security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534400" cy="11612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Access to Digital/Family Accounts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3200" dirty="0" smtClean="0">
                <a:sym typeface="Wingdings"/>
              </a:rPr>
              <a:t> </a:t>
            </a:r>
            <a:r>
              <a:rPr lang="en-US" sz="3200" dirty="0" smtClean="0"/>
              <a:t> Amazon Prime	</a:t>
            </a:r>
            <a:r>
              <a:rPr lang="en-US" sz="3200" dirty="0" smtClean="0">
                <a:sym typeface="Wingdings"/>
              </a:rPr>
              <a:t></a:t>
            </a:r>
            <a:r>
              <a:rPr lang="en-US" sz="3200" dirty="0" smtClean="0"/>
              <a:t>   </a:t>
            </a:r>
            <a:r>
              <a:rPr lang="en-US" sz="3200" dirty="0" err="1" smtClean="0"/>
              <a:t>Venmo</a:t>
            </a:r>
            <a:endParaRPr lang="en-US" sz="3200" dirty="0" smtClean="0"/>
          </a:p>
          <a:p>
            <a:pPr lvl="0">
              <a:buNone/>
            </a:pPr>
            <a:r>
              <a:rPr lang="en-US" sz="3200" dirty="0" smtClean="0">
                <a:sym typeface="Wingdings"/>
              </a:rPr>
              <a:t> </a:t>
            </a:r>
            <a:r>
              <a:rPr lang="en-US" sz="3200" dirty="0" smtClean="0"/>
              <a:t> Netflix			</a:t>
            </a:r>
            <a:r>
              <a:rPr lang="en-US" sz="3200" dirty="0" smtClean="0">
                <a:sym typeface="Wingdings"/>
              </a:rPr>
              <a:t></a:t>
            </a:r>
            <a:r>
              <a:rPr lang="en-US" sz="3200" dirty="0" smtClean="0"/>
              <a:t>   </a:t>
            </a:r>
            <a:r>
              <a:rPr lang="en-US" sz="3200" dirty="0" err="1" smtClean="0"/>
              <a:t>Remitly</a:t>
            </a:r>
            <a:endParaRPr lang="en-US" sz="3200" dirty="0" smtClean="0"/>
          </a:p>
          <a:p>
            <a:pPr lvl="0">
              <a:buNone/>
            </a:pPr>
            <a:r>
              <a:rPr lang="en-US" sz="3200" dirty="0" smtClean="0">
                <a:sym typeface="Wingdings"/>
              </a:rPr>
              <a:t> </a:t>
            </a:r>
            <a:r>
              <a:rPr lang="en-US" sz="3200" dirty="0" smtClean="0"/>
              <a:t> </a:t>
            </a:r>
            <a:r>
              <a:rPr lang="en-US" sz="3200" dirty="0" err="1" smtClean="0"/>
              <a:t>Hulu</a:t>
            </a:r>
            <a:r>
              <a:rPr lang="en-US" sz="3200" dirty="0" smtClean="0"/>
              <a:t>			</a:t>
            </a:r>
            <a:r>
              <a:rPr lang="en-US" sz="3200" dirty="0" smtClean="0">
                <a:sym typeface="Wingdings"/>
              </a:rPr>
              <a:t></a:t>
            </a:r>
            <a:r>
              <a:rPr lang="en-US" sz="3200" dirty="0" smtClean="0"/>
              <a:t>   </a:t>
            </a:r>
            <a:r>
              <a:rPr lang="en-US" sz="3200" dirty="0" err="1" smtClean="0"/>
              <a:t>Zelle</a:t>
            </a:r>
            <a:endParaRPr lang="en-US" sz="3200" dirty="0" smtClean="0"/>
          </a:p>
          <a:p>
            <a:pPr lvl="0">
              <a:buNone/>
            </a:pPr>
            <a:r>
              <a:rPr lang="en-US" sz="3200" dirty="0" smtClean="0">
                <a:sym typeface="Wingdings"/>
              </a:rPr>
              <a:t></a:t>
            </a:r>
            <a:r>
              <a:rPr lang="en-US" sz="3200" dirty="0" smtClean="0"/>
              <a:t>  iTunes			</a:t>
            </a:r>
            <a:r>
              <a:rPr lang="en-US" sz="3200" dirty="0" smtClean="0">
                <a:sym typeface="Wingdings"/>
              </a:rPr>
              <a:t></a:t>
            </a:r>
            <a:r>
              <a:rPr lang="en-US" sz="3200" dirty="0" smtClean="0"/>
              <a:t>   Costco</a:t>
            </a:r>
          </a:p>
          <a:p>
            <a:pPr lvl="0">
              <a:buNone/>
            </a:pPr>
            <a:r>
              <a:rPr lang="en-US" sz="3200" dirty="0" smtClean="0">
                <a:sym typeface="Wingdings"/>
              </a:rPr>
              <a:t></a:t>
            </a:r>
            <a:r>
              <a:rPr lang="en-US" sz="3200" dirty="0" smtClean="0"/>
              <a:t>  Kindle</a:t>
            </a:r>
          </a:p>
          <a:p>
            <a:r>
              <a:rPr lang="en-US" sz="2800" dirty="0" smtClean="0"/>
              <a:t>Some couples keep “joint” Kindle, Netflix, Costco, Prime accounts after divorce. Saves money. Downside is both see other’s activities…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Revise Estate Planning Documents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Will (especially if revoked by divorce under state law) </a:t>
            </a:r>
          </a:p>
          <a:p>
            <a:pPr lvl="0"/>
            <a:r>
              <a:rPr lang="en-US" dirty="0" smtClean="0"/>
              <a:t> Revocable Trust(s) </a:t>
            </a:r>
          </a:p>
          <a:p>
            <a:pPr lvl="0"/>
            <a:r>
              <a:rPr lang="en-US" dirty="0" smtClean="0"/>
              <a:t> Medical Directive or Healthcare Power of Attorney </a:t>
            </a:r>
          </a:p>
          <a:p>
            <a:pPr lvl="0"/>
            <a:r>
              <a:rPr lang="en-US" dirty="0" smtClean="0"/>
              <a:t> General Power of Attorney </a:t>
            </a:r>
          </a:p>
          <a:p>
            <a:pPr lvl="0"/>
            <a:r>
              <a:rPr lang="en-US" dirty="0" smtClean="0"/>
              <a:t> Decide whether to retain any Irrevocable Insurance Trusts which name ex-spouse as beneficiary </a:t>
            </a:r>
          </a:p>
          <a:p>
            <a:pPr lvl="0"/>
            <a:r>
              <a:rPr lang="en-US" dirty="0" smtClean="0"/>
              <a:t> If your relatives have named your ex-spouse in their documents, alert them to the need to make changes</a:t>
            </a:r>
            <a:r>
              <a:rPr lang="en-US" b="1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Employment-Based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 Enter a modification for any Employee Benefit Cafeteria Plan</a:t>
            </a:r>
          </a:p>
          <a:p>
            <a:pPr lvl="0"/>
            <a:r>
              <a:rPr lang="en-US" sz="3200" dirty="0" smtClean="0"/>
              <a:t> Life Insurance </a:t>
            </a:r>
          </a:p>
          <a:p>
            <a:pPr lvl="0"/>
            <a:r>
              <a:rPr lang="en-US" sz="3200" dirty="0" smtClean="0"/>
              <a:t> Health Insurance </a:t>
            </a:r>
          </a:p>
          <a:p>
            <a:pPr lvl="0"/>
            <a:r>
              <a:rPr lang="en-US" sz="3200" dirty="0" smtClean="0"/>
              <a:t> HSA</a:t>
            </a:r>
          </a:p>
          <a:p>
            <a:pPr lvl="0"/>
            <a:r>
              <a:rPr lang="en-US" sz="3200" dirty="0" smtClean="0"/>
              <a:t> FSA</a:t>
            </a:r>
          </a:p>
          <a:p>
            <a:pPr lvl="0">
              <a:buNone/>
            </a:pPr>
            <a:endParaRPr lang="en-US" sz="3200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Insurances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 Long Term Care Insurance </a:t>
            </a:r>
          </a:p>
          <a:p>
            <a:pPr lvl="0"/>
            <a:r>
              <a:rPr lang="en-US" sz="3200" dirty="0" smtClean="0"/>
              <a:t> Disability Insurance </a:t>
            </a:r>
          </a:p>
          <a:p>
            <a:pPr lvl="0"/>
            <a:r>
              <a:rPr lang="en-US" sz="3200" dirty="0" smtClean="0"/>
              <a:t> Property &amp; Casualty (e.g., auto, home, marine, umbrella)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Change Access Codes/Passwords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Internet Access (e.g., bank, brokerage) </a:t>
            </a:r>
          </a:p>
          <a:p>
            <a:pPr lvl="0"/>
            <a:r>
              <a:rPr lang="en-US" sz="3200" dirty="0" smtClean="0"/>
              <a:t> Credit, Debit and ATM Cards </a:t>
            </a:r>
          </a:p>
          <a:p>
            <a:pPr lvl="0"/>
            <a:r>
              <a:rPr lang="en-US" sz="3200" dirty="0" smtClean="0"/>
              <a:t> Frequent Flyer Accounts </a:t>
            </a:r>
          </a:p>
          <a:p>
            <a:pPr lvl="0"/>
            <a:r>
              <a:rPr lang="en-US" sz="3200" dirty="0" smtClean="0"/>
              <a:t> Email Accounts </a:t>
            </a:r>
          </a:p>
          <a:p>
            <a:pPr lvl="0"/>
            <a:r>
              <a:rPr lang="en-US" sz="3200" dirty="0" smtClean="0"/>
              <a:t> Any and all digital accounts</a:t>
            </a:r>
          </a:p>
          <a:p>
            <a:pPr lvl="0"/>
            <a:r>
              <a:rPr lang="en-US" sz="3200" dirty="0" smtClean="0"/>
              <a:t> Subscriptions (Netflix, Prime, Costco, etc.)</a:t>
            </a:r>
          </a:p>
          <a:p>
            <a:pPr lvl="0"/>
            <a:r>
              <a:rPr lang="en-US" sz="3200" dirty="0" smtClean="0"/>
              <a:t> Personal Safe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 Locks/Key Locations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</a:t>
            </a:r>
            <a:r>
              <a:rPr lang="en-US" sz="3200" dirty="0" smtClean="0">
                <a:sym typeface="Wingdings"/>
              </a:rPr>
              <a:t> </a:t>
            </a:r>
            <a:r>
              <a:rPr lang="en-US" sz="3200" dirty="0" smtClean="0"/>
              <a:t>Personal Home 	</a:t>
            </a:r>
            <a:r>
              <a:rPr lang="en-US" sz="3200" dirty="0" smtClean="0">
                <a:sym typeface="Wingdings"/>
              </a:rPr>
              <a:t>     </a:t>
            </a:r>
            <a:r>
              <a:rPr lang="en-US" sz="3200" dirty="0" smtClean="0"/>
              <a:t> Rental Properties</a:t>
            </a:r>
          </a:p>
          <a:p>
            <a:pPr lvl="0"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 </a:t>
            </a:r>
            <a:r>
              <a:rPr lang="en-US" sz="3200" dirty="0" smtClean="0"/>
              <a:t>Studio Apartments   </a:t>
            </a:r>
            <a:r>
              <a:rPr lang="en-US" sz="3200" dirty="0" smtClean="0">
                <a:sym typeface="Wingdings"/>
              </a:rPr>
              <a:t></a:t>
            </a:r>
            <a:r>
              <a:rPr lang="en-US" sz="3200" dirty="0" smtClean="0"/>
              <a:t> Vacation Home </a:t>
            </a:r>
          </a:p>
          <a:p>
            <a:pPr lvl="0"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 </a:t>
            </a:r>
            <a:r>
              <a:rPr lang="en-US" sz="3200" dirty="0" smtClean="0"/>
              <a:t>Office                         </a:t>
            </a:r>
            <a:r>
              <a:rPr lang="en-US" sz="3200" dirty="0" smtClean="0">
                <a:sym typeface="Wingdings"/>
              </a:rPr>
              <a:t></a:t>
            </a:r>
            <a:r>
              <a:rPr lang="en-US" sz="3200" dirty="0" smtClean="0"/>
              <a:t> Vehicles/boats, etc.</a:t>
            </a:r>
          </a:p>
          <a:p>
            <a:pPr lvl="0"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 </a:t>
            </a:r>
            <a:r>
              <a:rPr lang="en-US" sz="3200" dirty="0" smtClean="0"/>
              <a:t>Personal Safe             </a:t>
            </a:r>
            <a:r>
              <a:rPr lang="en-US" sz="3200" dirty="0" smtClean="0">
                <a:sym typeface="Wingdings"/>
              </a:rPr>
              <a:t></a:t>
            </a:r>
            <a:r>
              <a:rPr lang="en-US" sz="3200" dirty="0" smtClean="0"/>
              <a:t> Safe Deposit Box</a:t>
            </a:r>
          </a:p>
          <a:p>
            <a:pPr lvl="0"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 </a:t>
            </a:r>
            <a:r>
              <a:rPr lang="en-US" sz="3200" dirty="0" smtClean="0"/>
              <a:t>Mailbox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Obtain Signature of Ex-Spouse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</a:t>
            </a:r>
            <a:r>
              <a:rPr lang="en-US" sz="3200" dirty="0" smtClean="0"/>
              <a:t>Resigning as an Officer or Director of any Business </a:t>
            </a:r>
          </a:p>
          <a:p>
            <a:pPr lvl="0"/>
            <a:r>
              <a:rPr lang="en-US" sz="3200" dirty="0" smtClean="0"/>
              <a:t> Signing over any Life Insurance, Long Term Care, Disability or Other Insurance Benefit </a:t>
            </a:r>
          </a:p>
          <a:p>
            <a:pPr lvl="0"/>
            <a:r>
              <a:rPr lang="en-US" sz="3200" dirty="0" smtClean="0"/>
              <a:t> To Permit any Continued Military or VA Benefits </a:t>
            </a:r>
          </a:p>
          <a:p>
            <a:pPr lvl="0"/>
            <a:r>
              <a:rPr lang="en-US" sz="3200" dirty="0" smtClean="0"/>
              <a:t> Relinquishment of any Rights to a Family Burial Plot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Miscellaneous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</a:t>
            </a:r>
            <a:r>
              <a:rPr lang="en-US" sz="3200" dirty="0" smtClean="0"/>
              <a:t>Notify the School of any Minor Children of any Changes in Custody</a:t>
            </a:r>
          </a:p>
          <a:p>
            <a:r>
              <a:rPr lang="en-US" sz="3200" dirty="0" smtClean="0"/>
              <a:t> Create Any Required Funding Arrangements Under the Divorce Decree (e.g., new trust, 529 Plan, etc.)</a:t>
            </a:r>
          </a:p>
          <a:p>
            <a:r>
              <a:rPr lang="en-US" sz="3200" dirty="0" smtClean="0"/>
              <a:t> Monitor Credit reports post-divorce to ensure that joint accounts are no longer being used.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Sandy </a:t>
            </a:r>
            <a:r>
              <a:rPr lang="en-US" b="1" dirty="0" err="1" smtClean="0"/>
              <a:t>Voit</a:t>
            </a:r>
            <a:r>
              <a:rPr lang="en-US" b="1" dirty="0" smtClean="0"/>
              <a:t> -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Certified Divorce Financial Analyst – over 480 divorces since 2007…</a:t>
            </a:r>
          </a:p>
          <a:p>
            <a:r>
              <a:rPr lang="en-US" altLang="en-US" sz="3200" dirty="0" smtClean="0"/>
              <a:t>Higher education administration for 27 years at 5 colleges and universities. (Including Financial Aid Director)</a:t>
            </a:r>
          </a:p>
          <a:p>
            <a:r>
              <a:rPr lang="en-US" sz="3200" dirty="0" smtClean="0"/>
              <a:t>Executive Director of large synagogue for 5 years (“my mid-life crisis”).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Feedback / Contact Info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 am always seeking feedback to improve my presentation. Please let me know if you have any questions, comments and/or suggestions.</a:t>
            </a:r>
          </a:p>
          <a:p>
            <a:endParaRPr lang="en-US" sz="1800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Sandy Voit</a:t>
            </a:r>
          </a:p>
          <a:p>
            <a:pPr algn="ctr">
              <a:buNone/>
            </a:pPr>
            <a:r>
              <a:rPr lang="en-US" sz="3600" b="1" dirty="0" smtClean="0">
                <a:hlinkClick r:id="rId2"/>
              </a:rPr>
              <a:t>sandyvoit@gmail.com</a:t>
            </a: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(206) 890-1174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Learning Objectives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Enhance client customer service post-divorce.</a:t>
            </a:r>
          </a:p>
          <a:p>
            <a:r>
              <a:rPr lang="en-US" sz="3200" dirty="0" smtClean="0"/>
              <a:t>Identify actions clients must complete per their divorce agreement.</a:t>
            </a:r>
          </a:p>
          <a:p>
            <a:r>
              <a:rPr lang="en-US" sz="3200" dirty="0" smtClean="0"/>
              <a:t>Create a checklist for you to work with your clients.</a:t>
            </a:r>
          </a:p>
          <a:p>
            <a:r>
              <a:rPr lang="en-US" sz="3200" dirty="0" smtClean="0"/>
              <a:t>Create possible business and referrals post-divorce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Post-Divorce Actions for Clients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Change Beneficiary Designations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Complete Title Transfers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Terminate Joint Liabilities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Terminate Joint Accounts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Remove Permitted Access/Signing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Change(s) of Address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Manage shared digital family accounts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Post-Divorce Actions for Clients 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con’t</a:t>
            </a:r>
            <a:r>
              <a:rPr lang="en-US" sz="3200" i="1" dirty="0" smtClean="0"/>
              <a:t>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3200" dirty="0" smtClean="0"/>
              <a:t>Revise Estate Planning Documents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dirty="0" smtClean="0"/>
              <a:t>Change Employment-Based Benefits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dirty="0" smtClean="0"/>
              <a:t>Change Access Codes/Passwords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dirty="0" smtClean="0"/>
              <a:t>Change Locks / Location of Hidden Keys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dirty="0" smtClean="0"/>
              <a:t>Obtain Signatures of Ex-Spouse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dirty="0" smtClean="0"/>
              <a:t>Notify School(s) of Change(s) in Custody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dirty="0" smtClean="0"/>
              <a:t>Create Required Funding Arrangements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200" dirty="0" smtClean="0"/>
              <a:t>Monitor Credit Reports Post-Divorce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19912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Change Beneficiary Designations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000" dirty="0" smtClean="0"/>
              <a:t>ERISA Qualified Plans (ONLY after the divorce is finalized, or with signed spousal approval before divorce) </a:t>
            </a:r>
          </a:p>
          <a:p>
            <a:pPr lvl="0"/>
            <a:r>
              <a:rPr lang="en-US" sz="3000" dirty="0" smtClean="0"/>
              <a:t> IRAs (all types)</a:t>
            </a:r>
          </a:p>
          <a:p>
            <a:pPr lvl="0"/>
            <a:r>
              <a:rPr lang="en-US" sz="3000" dirty="0" smtClean="0"/>
              <a:t> Deferred Compensation Plans </a:t>
            </a:r>
          </a:p>
          <a:p>
            <a:pPr lvl="0"/>
            <a:r>
              <a:rPr lang="en-US" sz="3000" dirty="0" smtClean="0"/>
              <a:t> Stock Option Plans </a:t>
            </a:r>
          </a:p>
          <a:p>
            <a:pPr lvl="0"/>
            <a:r>
              <a:rPr lang="en-US" sz="3000" dirty="0" smtClean="0"/>
              <a:t> Life Insurance Policies (if </a:t>
            </a:r>
            <a:r>
              <a:rPr lang="en-US" sz="3000" b="1" dirty="0" smtClean="0"/>
              <a:t>not</a:t>
            </a:r>
            <a:r>
              <a:rPr lang="en-US" sz="3000" dirty="0" smtClean="0"/>
              <a:t> used as security for support payments…)</a:t>
            </a:r>
          </a:p>
          <a:p>
            <a:pPr lvl="0"/>
            <a:r>
              <a:rPr lang="en-US" sz="3000" dirty="0" smtClean="0"/>
              <a:t> Accounts Paid to the Order of or Paid/Transferred at your Death to the Ex-Spouse (typically bank accounts)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Sandy Voit - sandyvoit@gmail.com - (206) 890-1174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Title Transfers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 Residence Ownership </a:t>
            </a:r>
          </a:p>
          <a:p>
            <a:pPr lvl="0"/>
            <a:r>
              <a:rPr lang="en-US" sz="3200" dirty="0" smtClean="0"/>
              <a:t> Other Real Estate Ownership </a:t>
            </a:r>
          </a:p>
          <a:p>
            <a:pPr lvl="0"/>
            <a:r>
              <a:rPr lang="en-US" sz="3200" dirty="0" smtClean="0"/>
              <a:t> </a:t>
            </a:r>
            <a:r>
              <a:rPr lang="en-US" sz="3200" dirty="0" smtClean="0"/>
              <a:t>Vehicles / Boats </a:t>
            </a:r>
            <a:r>
              <a:rPr lang="en-US" sz="3200" smtClean="0"/>
              <a:t>/ Trailers, etc.</a:t>
            </a:r>
            <a:endParaRPr lang="en-US" sz="3200" dirty="0" smtClean="0"/>
          </a:p>
          <a:p>
            <a:pPr lvl="0"/>
            <a:r>
              <a:rPr lang="en-US" sz="3200" dirty="0" smtClean="0"/>
              <a:t> Stock or Equity Rights in a Business or Investment (make sure to get the original certificates) </a:t>
            </a:r>
          </a:p>
          <a:p>
            <a:pPr lvl="0"/>
            <a:r>
              <a:rPr lang="en-US" sz="3200" dirty="0" smtClean="0"/>
              <a:t> Brokerage Accounts </a:t>
            </a:r>
          </a:p>
          <a:p>
            <a:r>
              <a:rPr lang="en-US" sz="3200" dirty="0" smtClean="0"/>
              <a:t> Life Insurance (e.g., ex-spouse owns policy)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Terminate Joint Liabilities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 </a:t>
            </a:r>
            <a:r>
              <a:rPr lang="en-US" sz="3200" dirty="0" smtClean="0"/>
              <a:t>Credit Cards (bank as well as stores)</a:t>
            </a:r>
          </a:p>
          <a:p>
            <a:pPr lvl="0"/>
            <a:r>
              <a:rPr lang="en-US" sz="3200" dirty="0" smtClean="0"/>
              <a:t> Line(s) of Credit, HELOC, etc.</a:t>
            </a:r>
          </a:p>
          <a:p>
            <a:pPr lvl="0"/>
            <a:r>
              <a:rPr lang="en-US" sz="3200" dirty="0" smtClean="0"/>
              <a:t> Personal Guarantees of Ex-Spouse’s Liabilities (e.g., business interest) </a:t>
            </a:r>
          </a:p>
          <a:p>
            <a:pPr lvl="0"/>
            <a:r>
              <a:rPr lang="en-US" sz="3200" dirty="0" smtClean="0"/>
              <a:t> Mortgages (may not be permitted by the terms) </a:t>
            </a:r>
          </a:p>
          <a:p>
            <a:pPr lvl="0"/>
            <a:r>
              <a:rPr lang="en-US" sz="3200" dirty="0" smtClean="0"/>
              <a:t> Utilities </a:t>
            </a:r>
          </a:p>
          <a:p>
            <a:pPr lvl="0"/>
            <a:r>
              <a:rPr lang="en-US" sz="3200" dirty="0" smtClean="0"/>
              <a:t> Auto Insurance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b="1" dirty="0" smtClean="0"/>
              <a:t>Terminate Joint Accounts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b="1" dirty="0" smtClean="0"/>
              <a:t>NOTE</a:t>
            </a:r>
            <a:r>
              <a:rPr lang="en-US" sz="3200" dirty="0" smtClean="0"/>
              <a:t>: Change direct deposits to accounts as well as </a:t>
            </a:r>
            <a:r>
              <a:rPr lang="en-US" sz="3200" dirty="0" err="1" smtClean="0"/>
              <a:t>autopay</a:t>
            </a:r>
            <a:r>
              <a:rPr lang="en-US" sz="3200" dirty="0" smtClean="0"/>
              <a:t> for bills.</a:t>
            </a:r>
          </a:p>
          <a:p>
            <a:pPr lvl="0"/>
            <a:r>
              <a:rPr lang="en-US" sz="3200" dirty="0" smtClean="0"/>
              <a:t> Banking (i.e., checking, savings, etc.) (unless keeping for the benefit of the children…)</a:t>
            </a:r>
          </a:p>
          <a:p>
            <a:pPr lvl="0"/>
            <a:r>
              <a:rPr lang="en-US" sz="3200" dirty="0" smtClean="0"/>
              <a:t> Brokerage </a:t>
            </a:r>
          </a:p>
          <a:p>
            <a:pPr lvl="0"/>
            <a:r>
              <a:rPr lang="en-US" sz="3200" dirty="0" smtClean="0"/>
              <a:t> Safety Deposit Boxes </a:t>
            </a:r>
          </a:p>
          <a:p>
            <a:pPr lvl="0"/>
            <a:r>
              <a:rPr lang="en-US" sz="3200" dirty="0" smtClean="0"/>
              <a:t> Terminate Automatic Withdrawals (e.g. to ex-spouse’s account or benefit) </a:t>
            </a:r>
          </a:p>
          <a:p>
            <a:pPr lvl="0"/>
            <a:r>
              <a:rPr lang="en-US" sz="3200" dirty="0" smtClean="0"/>
              <a:t>Ensure </a:t>
            </a:r>
            <a:r>
              <a:rPr lang="en-US" sz="3200" dirty="0" err="1" smtClean="0"/>
              <a:t>Zelle</a:t>
            </a:r>
            <a:r>
              <a:rPr lang="en-US" sz="3200" dirty="0" smtClean="0"/>
              <a:t> (</a:t>
            </a:r>
            <a:r>
              <a:rPr lang="en-US" sz="3200" dirty="0" err="1" smtClean="0"/>
              <a:t>Venmo</a:t>
            </a:r>
            <a:r>
              <a:rPr lang="en-US" sz="3200" dirty="0" smtClean="0"/>
              <a:t>/</a:t>
            </a:r>
            <a:r>
              <a:rPr lang="en-US" sz="3200" dirty="0" err="1" smtClean="0"/>
              <a:t>Remitly</a:t>
            </a:r>
            <a:r>
              <a:rPr lang="en-US" sz="3200" dirty="0" smtClean="0"/>
              <a:t>, etc.) deposits go to correct account…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ADFP - 10/15/19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Sandy Voit - sandyvoit@gmail.com - (206) 890-1174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9A31-9D3F-40B4-A21D-095C181BA0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3275</TotalTime>
  <Words>1043</Words>
  <Application>Microsoft Office PowerPoint</Application>
  <PresentationFormat>On-screen Show (4:3)</PresentationFormat>
  <Paragraphs>189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Following Up with the Client Post Divorce</vt:lpstr>
      <vt:lpstr>Sandy Voit - Background</vt:lpstr>
      <vt:lpstr>Learning Objectives </vt:lpstr>
      <vt:lpstr>Post-Divorce Actions for Clients</vt:lpstr>
      <vt:lpstr>Post-Divorce Actions for Clients  (con’t)</vt:lpstr>
      <vt:lpstr>Change Beneficiary Designations</vt:lpstr>
      <vt:lpstr>Title Transfers</vt:lpstr>
      <vt:lpstr>Terminate Joint Liabilities</vt:lpstr>
      <vt:lpstr>Terminate Joint Accounts</vt:lpstr>
      <vt:lpstr>Remove Permitted Access / Signing Authority</vt:lpstr>
      <vt:lpstr>Change of Address</vt:lpstr>
      <vt:lpstr>Access to Digital/Family Accounts</vt:lpstr>
      <vt:lpstr>Revise Estate Planning Documents</vt:lpstr>
      <vt:lpstr>Employment-Based</vt:lpstr>
      <vt:lpstr>Other Insurances</vt:lpstr>
      <vt:lpstr>Change Access Codes/Passwords</vt:lpstr>
      <vt:lpstr>Change Locks/Key Locations</vt:lpstr>
      <vt:lpstr>Obtain Signature of Ex-Spouse</vt:lpstr>
      <vt:lpstr>Miscellaneous</vt:lpstr>
      <vt:lpstr>Feedback / Contact Info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Up with the Client Post Divorce</dc:title>
  <dc:creator>sandy</dc:creator>
  <cp:lastModifiedBy>sandy</cp:lastModifiedBy>
  <cp:revision>10</cp:revision>
  <dcterms:created xsi:type="dcterms:W3CDTF">2019-07-15T20:20:56Z</dcterms:created>
  <dcterms:modified xsi:type="dcterms:W3CDTF">2019-10-15T17:49:09Z</dcterms:modified>
</cp:coreProperties>
</file>