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76" r:id="rId10"/>
    <p:sldId id="268" r:id="rId11"/>
    <p:sldId id="269" r:id="rId12"/>
    <p:sldId id="271" r:id="rId13"/>
    <p:sldId id="270" r:id="rId14"/>
    <p:sldId id="272" r:id="rId15"/>
    <p:sldId id="274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A84B"/>
    <a:srgbClr val="BAB15B"/>
    <a:srgbClr val="BCA756"/>
    <a:srgbClr val="C27D4D"/>
    <a:srgbClr val="B9B45A"/>
    <a:srgbClr val="BCA271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3607-4240-794F-AAB6-E0DC55BB9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7541D-8995-D54A-B35D-206131AC5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ACF53-72C6-8849-AC3C-13C72EAA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B0679-41E5-8945-B931-D8F791CF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A9118-FD57-BF44-8AD5-AAD17DA6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47B9-B545-0045-A9C3-0622D295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054ED-D1B3-5543-8C5D-CA7489477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79D3-9B32-8548-8719-CB9144DD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C8A0-8365-A341-9CFE-DD0F3683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A4A3D-E379-3E41-8446-A211E25F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4FBE7-954F-1942-AFE7-3739BF1BA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D70D2-E888-7A45-BB2C-DAEA8CDC8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70D7-74AD-F144-B189-48B8EFA3D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6039C-BB2C-0549-8422-D0F888D2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29DE-85E0-884B-ACBD-2D967B9F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52E3-3477-5D4E-8F1E-CAE26A20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FA13-BD30-5D43-8006-18A10F57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FAA04-C2A2-154C-9639-63A6AAFE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C820-787F-0346-A19C-F6586927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F658C-86F8-2A48-B196-49869607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0D7B-5D7F-1A44-B433-FDBD9E40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AC585-DCE0-9947-8CFA-D547E7B61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0AA73-DE9F-8142-8C88-6382F988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D8F-9834-894D-9125-508A4F2A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167BB-3CEF-404C-9161-D1D3388C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ED13-F156-A04E-9EC7-4FC0F9B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0E271-621B-1B43-9C5C-C292DA11C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066A7-529A-5D47-A92E-6FDD1DF2B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F36C3-12E2-454F-A49B-F825DA90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2C3B9-37E8-654E-91E4-BD404D2C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24250-7CEC-4346-B1E3-FC6B9E3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B846-3539-734E-A58F-2EF4588F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9B1A-497E-194E-A5E2-D974D5398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3A97E-62A0-3C4C-B829-5290EDEE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02F43-8370-DB46-A4A1-C1B2F8219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1A2C7-72FC-9942-86E3-27C48D40F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15590-D4A3-604D-9E28-CD39B7F78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951E8-0785-6749-ADC9-13614C60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4844E-91E6-094F-A6EC-AF7954BC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118E-D3D3-CD41-AE5A-625CFD46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10EB6-72B7-AF4F-A345-D6E4C008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CA8A5-DCCD-0241-94A8-084B9480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7883B-17CC-6E44-998C-57F70F91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43003-8C61-CA4B-B7B0-70B5180C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C83E8-1295-4047-9155-D583809E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1D94-4935-6040-9896-68083841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F632-DF0E-EA4C-99C7-82E1DDAC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72C0-A791-5F49-8C2D-C4BB6F22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DF485-265D-874F-ADD2-026A0A59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C6978-0806-A542-8044-504D3518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2CF96-7CEA-6A4B-9258-E73B6C3B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32FF6-F198-9E48-A134-A4D0568F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6314-34B3-A646-974F-2874EB56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DD853-D370-AB4A-B586-CF546B8CB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D043D-6C8A-8F40-BAE9-4345DEBA4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B3B40-3165-A344-A54A-2D70A790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A909E-FF14-4D48-86E6-22AA89BF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43BBD-BAC8-9C44-AABA-F38D0D86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57508-568D-3844-9F44-D6F806033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67C0-D302-7242-8902-38EB5DEAB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8EDE6-5059-BE4B-B85B-95BBEE6C0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3D2C2-EF05-F645-A7C0-245812546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97AFD-5806-0144-9E55-C2389BE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Mediating Prenuptial Agreements and </a:t>
            </a:r>
            <a:br>
              <a:rPr lang="en-US" sz="3600" dirty="0"/>
            </a:br>
            <a:r>
              <a:rPr lang="en-US" sz="3600" dirty="0"/>
              <a:t>Postnuptial Agreements 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Role Plays (first session)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APFM/ADFP/MCFM Conference</a:t>
            </a:r>
          </a:p>
          <a:p>
            <a:r>
              <a:rPr lang="en-US" dirty="0"/>
              <a:t>Boston, Massachusetts </a:t>
            </a:r>
          </a:p>
          <a:p>
            <a:r>
              <a:rPr lang="en-US" dirty="0"/>
              <a:t>November 9, 2019</a:t>
            </a:r>
          </a:p>
          <a:p>
            <a:r>
              <a:rPr lang="en-US" dirty="0"/>
              <a:t>Presenter: Laurie Israel, Esq.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1008993"/>
            <a:ext cx="9144000" cy="518159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How would you open the session?</a:t>
            </a:r>
          </a:p>
          <a:p>
            <a:endParaRPr lang="en-US" dirty="0"/>
          </a:p>
          <a:p>
            <a:r>
              <a:rPr lang="en-US" dirty="0"/>
              <a:t>What’s the first thing you would ask?</a:t>
            </a:r>
          </a:p>
          <a:p>
            <a:endParaRPr lang="en-US" dirty="0"/>
          </a:p>
          <a:p>
            <a:r>
              <a:rPr lang="en-US" dirty="0"/>
              <a:t>What’s the second thing? </a:t>
            </a:r>
          </a:p>
        </p:txBody>
      </p:sp>
    </p:spTree>
    <p:extLst>
      <p:ext uri="{BB962C8B-B14F-4D97-AF65-F5344CB8AC3E}">
        <p14:creationId xmlns:p14="http://schemas.microsoft.com/office/powerpoint/2010/main" val="413695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7268" y="2070538"/>
            <a:ext cx="9144000" cy="5181599"/>
          </a:xfrm>
        </p:spPr>
        <p:txBody>
          <a:bodyPr>
            <a:normAutofit/>
          </a:bodyPr>
          <a:lstStyle/>
          <a:p>
            <a:r>
              <a:rPr lang="en-US" sz="2800" dirty="0"/>
              <a:t>Role play #2:</a:t>
            </a:r>
          </a:p>
          <a:p>
            <a:endParaRPr lang="en-US" dirty="0"/>
          </a:p>
          <a:p>
            <a:r>
              <a:rPr lang="en-US" dirty="0"/>
              <a:t>“Gray” prenup. </a:t>
            </a:r>
          </a:p>
          <a:p>
            <a:endParaRPr lang="en-US" dirty="0"/>
          </a:p>
          <a:p>
            <a:r>
              <a:rPr lang="en-US" dirty="0"/>
              <a:t>David is 57. His first marriage ended in divorce. </a:t>
            </a:r>
          </a:p>
          <a:p>
            <a:r>
              <a:rPr lang="en-US" dirty="0"/>
              <a:t>Peg is 55.  Her first marriage ended with the death of her husband </a:t>
            </a:r>
          </a:p>
          <a:p>
            <a:r>
              <a:rPr lang="en-US" dirty="0"/>
              <a:t>three years ago.  </a:t>
            </a:r>
          </a:p>
        </p:txBody>
      </p:sp>
    </p:spTree>
    <p:extLst>
      <p:ext uri="{BB962C8B-B14F-4D97-AF65-F5344CB8AC3E}">
        <p14:creationId xmlns:p14="http://schemas.microsoft.com/office/powerpoint/2010/main" val="145002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1008993"/>
            <a:ext cx="9144000" cy="5181599"/>
          </a:xfrm>
        </p:spPr>
        <p:txBody>
          <a:bodyPr>
            <a:normAutofit/>
          </a:bodyPr>
          <a:lstStyle/>
          <a:p>
            <a:r>
              <a:rPr lang="en-US" sz="2800" dirty="0"/>
              <a:t>This is the second session. </a:t>
            </a:r>
          </a:p>
          <a:p>
            <a:r>
              <a:rPr lang="en-US" sz="2800" dirty="0"/>
              <a:t>These facts have been developed: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David has two children from his previous (first) marriage. They are both currently in college.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David has child support and alimony obligations from his first marriage.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divorce was finalized 2 years ago.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divorce was litigated, and took two years to complete.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divorce cost each of David and his ex-wife $150,000 in attorney’s fees.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028"/>
            <a:ext cx="9144000" cy="5181599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Peg also has two children from her previous (first) marriage. They are also both currently in college.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Peg’s husband died 2 years ago of cancer after a long illness.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During her husband’s illness, he was unable to work.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had to draw down most of their savings and retirement asset to take care of him during his illness.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Peg is now back in the workforce after many years as a stay-at-home spouse.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She is an administrative assistant for a professor, and earns $45,000 a year.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82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3" y="525517"/>
            <a:ext cx="9144000" cy="5181599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David works as an I.T. specialist for a company as an employee.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His earnings are $180,000 a year.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Often he receives a bonus, which has ranged from $10,000 to $30,000 in recent years.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 believes he “got a haircut” in his recent divorce.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Now he has half of the retirement accounts he had. They now total $350,000.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 also got a buyout of the family home, and has the $300,000 proceeds in a securities account.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 loves Peg, but is very nervous about remarrying.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 broached the subject of just living together and not marrying. </a:t>
            </a:r>
          </a:p>
        </p:txBody>
      </p:sp>
    </p:spTree>
    <p:extLst>
      <p:ext uri="{BB962C8B-B14F-4D97-AF65-F5344CB8AC3E}">
        <p14:creationId xmlns:p14="http://schemas.microsoft.com/office/powerpoint/2010/main" val="344265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1008993"/>
            <a:ext cx="9144000" cy="518159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Neither David nor Peg have an expectancy of a major inheritance.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are living together and are engaged to be married.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Their respective children have met their parent’s fiancé.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Peg is very concerned about her financial future. </a:t>
            </a:r>
          </a:p>
        </p:txBody>
      </p:sp>
    </p:spTree>
    <p:extLst>
      <p:ext uri="{BB962C8B-B14F-4D97-AF65-F5344CB8AC3E}">
        <p14:creationId xmlns:p14="http://schemas.microsoft.com/office/powerpoint/2010/main" val="59995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756745"/>
            <a:ext cx="9144000" cy="543384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:</a:t>
            </a:r>
          </a:p>
          <a:p>
            <a:pPr algn="l"/>
            <a:endParaRPr lang="en-US" dirty="0"/>
          </a:p>
          <a:p>
            <a:r>
              <a:rPr lang="en-US" dirty="0"/>
              <a:t>This is the second mediation session. </a:t>
            </a:r>
          </a:p>
          <a:p>
            <a:endParaRPr lang="en-US" dirty="0"/>
          </a:p>
          <a:p>
            <a:r>
              <a:rPr lang="en-US" dirty="0"/>
              <a:t>What’s the first question you’ll ask. </a:t>
            </a:r>
          </a:p>
          <a:p>
            <a:endParaRPr lang="en-US" dirty="0"/>
          </a:p>
          <a:p>
            <a:r>
              <a:rPr lang="en-US" dirty="0"/>
              <a:t>What’s the second question? </a:t>
            </a:r>
          </a:p>
        </p:txBody>
      </p:sp>
    </p:spTree>
    <p:extLst>
      <p:ext uri="{BB962C8B-B14F-4D97-AF65-F5344CB8AC3E}">
        <p14:creationId xmlns:p14="http://schemas.microsoft.com/office/powerpoint/2010/main" val="2592571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756745"/>
            <a:ext cx="9144000" cy="5433847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:</a:t>
            </a:r>
          </a:p>
          <a:p>
            <a:pPr algn="l"/>
            <a:endParaRPr lang="en-US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E76979-3084-9F41-B600-2AEFBBA1F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692" y="2125362"/>
            <a:ext cx="2641253" cy="177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6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3392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Role play #1:  Young Couple</a:t>
            </a:r>
          </a:p>
          <a:p>
            <a:r>
              <a:rPr lang="en-US" sz="2800" dirty="0"/>
              <a:t>One of them has wealthy parents. </a:t>
            </a:r>
          </a:p>
        </p:txBody>
      </p:sp>
    </p:spTree>
    <p:extLst>
      <p:ext uri="{BB962C8B-B14F-4D97-AF65-F5344CB8AC3E}">
        <p14:creationId xmlns:p14="http://schemas.microsoft.com/office/powerpoint/2010/main" val="358790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186" y="260111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This is a very frequent fact pattern. </a:t>
            </a:r>
          </a:p>
        </p:txBody>
      </p:sp>
    </p:spTree>
    <p:extLst>
      <p:ext uri="{BB962C8B-B14F-4D97-AF65-F5344CB8AC3E}">
        <p14:creationId xmlns:p14="http://schemas.microsoft.com/office/powerpoint/2010/main" val="20554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9310" y="2834783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We’re going to do a “fish bowl” role play. </a:t>
            </a:r>
          </a:p>
        </p:txBody>
      </p:sp>
    </p:spTree>
    <p:extLst>
      <p:ext uri="{BB962C8B-B14F-4D97-AF65-F5344CB8AC3E}">
        <p14:creationId xmlns:p14="http://schemas.microsoft.com/office/powerpoint/2010/main" val="5368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2319776"/>
            <a:ext cx="9974318" cy="1655762"/>
          </a:xfrm>
        </p:spPr>
        <p:txBody>
          <a:bodyPr>
            <a:noAutofit/>
          </a:bodyPr>
          <a:lstStyle/>
          <a:p>
            <a:r>
              <a:rPr lang="en-US" sz="2800" dirty="0"/>
              <a:t>This is Mark and Julie’s second mediation session.  </a:t>
            </a:r>
          </a:p>
          <a:p>
            <a:r>
              <a:rPr lang="en-US" sz="2800" dirty="0"/>
              <a:t>In the first session we’ve developed most of the background facts. </a:t>
            </a:r>
          </a:p>
          <a:p>
            <a:r>
              <a:rPr lang="en-US" sz="2800" dirty="0"/>
              <a:t>The rubber has not met the road yet. </a:t>
            </a:r>
          </a:p>
        </p:txBody>
      </p:sp>
    </p:spTree>
    <p:extLst>
      <p:ext uri="{BB962C8B-B14F-4D97-AF65-F5344CB8AC3E}">
        <p14:creationId xmlns:p14="http://schemas.microsoft.com/office/powerpoint/2010/main" val="70338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1008993"/>
            <a:ext cx="9144000" cy="5181599"/>
          </a:xfrm>
        </p:spPr>
        <p:txBody>
          <a:bodyPr>
            <a:normAutofit/>
          </a:bodyPr>
          <a:lstStyle/>
          <a:p>
            <a:r>
              <a:rPr lang="en-US" sz="2800" dirty="0"/>
              <a:t>Here are some of the facts we developed in the first session: 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 is 30, Julie 29.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met each other four years ago, and have been engaged for three months.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It’s a first marriage for both. They intend to have children.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Julie works in an advertising agency as a web designer. She earns $60,000 a year.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Her parents are firmly middle middle class.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She has 3 siblings. Expectancy fairly low. Her parents are in their 50s. They are married to each other.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4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1008993"/>
            <a:ext cx="9144000" cy="5181599"/>
          </a:xfrm>
        </p:spPr>
        <p:txBody>
          <a:bodyPr>
            <a:normAutofit/>
          </a:bodyPr>
          <a:lstStyle/>
          <a:p>
            <a:r>
              <a:rPr lang="en-US" dirty="0"/>
              <a:t>Here are some of the facts we developed in the first session: 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 works for an educational consulting company.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 earns $75,000 a year.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His parents are very wealthy in a business that his father developed.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Mark estimates his parents have a net worth of $20 million.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 has 2 younger siblings.  He is the first to get married.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Mark’s grandparents are alive.  They have created a generation skipping irrevocable trust.  When Mark’s mother dies, Mark will be the beneficiary of a third of this trust.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He’s not sure of what the GST trust terms are. </a:t>
            </a:r>
          </a:p>
        </p:txBody>
      </p:sp>
    </p:spTree>
    <p:extLst>
      <p:ext uri="{BB962C8B-B14F-4D97-AF65-F5344CB8AC3E}">
        <p14:creationId xmlns:p14="http://schemas.microsoft.com/office/powerpoint/2010/main" val="43423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1008993"/>
            <a:ext cx="9144000" cy="5181599"/>
          </a:xfrm>
        </p:spPr>
        <p:txBody>
          <a:bodyPr>
            <a:normAutofit/>
          </a:bodyPr>
          <a:lstStyle/>
          <a:p>
            <a:r>
              <a:rPr lang="en-US" dirty="0"/>
              <a:t>Here are some of the facts we developed in the first session: 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Mark’s parents are adamant that he enters into  a prenuptial agreement before he gets married.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Mark’s parents do not want to divulge any information regarding their assets or their estate plan.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have been strongly advised to make sure Mark does this by their business lawyer, their estate planning lawyer, and their financial investment manager. </a:t>
            </a:r>
          </a:p>
        </p:txBody>
      </p:sp>
    </p:spTree>
    <p:extLst>
      <p:ext uri="{BB962C8B-B14F-4D97-AF65-F5344CB8AC3E}">
        <p14:creationId xmlns:p14="http://schemas.microsoft.com/office/powerpoint/2010/main" val="100019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634" y="1008993"/>
            <a:ext cx="9144000" cy="5181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Here are some of the facts we developed in the first session (continued): 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 and Julie have been very upset by this news, as a prenuptial agreement is not something either of them wants or intended to have.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Mark feels like he’s between a rock and a hard place.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Julie feels hurt, mistrusted by Mark’s parents, and is afraid that her feelings towards them have irreparably been harmed.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Julie’s parents are really pissed off at Mark’s parents (who they met once).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Julie and Mark are angry at each other and are not getting along at present.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This is such a typical fact pattern! </a:t>
            </a:r>
          </a:p>
        </p:txBody>
      </p:sp>
    </p:spTree>
    <p:extLst>
      <p:ext uri="{BB962C8B-B14F-4D97-AF65-F5344CB8AC3E}">
        <p14:creationId xmlns:p14="http://schemas.microsoft.com/office/powerpoint/2010/main" val="222663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899</Words>
  <Application>Microsoft Macintosh PowerPoint</Application>
  <PresentationFormat>Widescreen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Mediating Prenuptial Agreements and  Postnuptial Agreements   Role Plays (first session)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Mediating Prenuptial Agreements and  Postnuptial Agreements  </dc:title>
  <dc:creator>lisrael@ivkdlaw.com</dc:creator>
  <cp:lastModifiedBy>lisrael@ivkdlaw.com</cp:lastModifiedBy>
  <cp:revision>9</cp:revision>
  <dcterms:created xsi:type="dcterms:W3CDTF">2019-10-18T15:43:38Z</dcterms:created>
  <dcterms:modified xsi:type="dcterms:W3CDTF">2019-10-29T18:45:55Z</dcterms:modified>
</cp:coreProperties>
</file>