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56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3" r:id="rId14"/>
    <p:sldId id="272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A84B"/>
    <a:srgbClr val="BAB15B"/>
    <a:srgbClr val="BCA756"/>
    <a:srgbClr val="C27D4D"/>
    <a:srgbClr val="B9B45A"/>
    <a:srgbClr val="BCA271"/>
    <a:srgbClr val="FFD57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121" d="100"/>
          <a:sy n="121" d="100"/>
        </p:scale>
        <p:origin x="74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63607-4240-794F-AAB6-E0DC55BB98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97541D-8995-D54A-B35D-206131AC5B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8ACF53-72C6-8849-AC3C-13C72EAAF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AB0679-41E5-8945-B931-D8F791CFD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8A9118-FD57-BF44-8AD5-AAD17DA6A5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17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9B47B9-B545-0045-A9C3-0622D29551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F054ED-D1B3-5543-8C5D-CA74894776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4B79D3-9B32-8548-8719-CB9144DD3A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8CC8A0-8365-A341-9CFE-DD0F368367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8A4A3D-E379-3E41-8446-A211E25FF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056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4A4FBE7-954F-1942-AFE7-3739BF1BA1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D70D2-E888-7A45-BB2C-DAEA8CDC8A5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970D7-74AD-F144-B189-48B8EFA3D2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6039C-BB2C-0549-8422-D0F888D27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229DE-85E0-884B-ACBD-2D967B9FD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999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9D52E3-3477-5D4E-8F1E-CAE26A207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1FFA13-BD30-5D43-8006-18A10F57AC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6FAA04-C2A2-154C-9639-63A6AAFEDA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FCC820-787F-0346-A19C-F6586927DC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FF658C-86F8-2A48-B196-498696073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3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700D7B-5D7F-1A44-B433-FDBD9E405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2AC585-DCE0-9947-8CFA-D547E7B61E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80AA73-DE9F-8142-8C88-6382F9883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535D8F-9834-894D-9125-508A4F2A1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2167BB-3CEF-404C-9161-D1D3388CF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3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5ED13-F156-A04E-9EC7-4FC0F9BC42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A0E271-621B-1B43-9C5C-C292DA11C4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4066A7-529A-5D47-A92E-6FDD1DF2B7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9F36C3-12E2-454F-A49B-F825DA90B8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52C3B9-37E8-654E-91E4-BD404D2C4D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1624250-7CEC-4346-B1E3-FC6B9E3BE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9467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BCB846-3539-734E-A58F-2EF4588FE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DF9B1A-497E-194E-A5E2-D974D53985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13A97E-62A0-3C4C-B829-5290EDEE5E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402F43-8370-DB46-A4A1-C1B2F82197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41A2C7-72FC-9942-86E3-27C48D40FE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9915590-D4A3-604D-9E28-CD39B7F78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F951E8-0785-6749-ADC9-13614C609C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B44844E-91E6-094F-A6EC-AF7954BC02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4023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1118E-D3D3-CD41-AE5A-625CFD46D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310EB6-72B7-AF4F-A345-D6E4C008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1CA8A5-DCCD-0241-94A8-084B9480E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E7883B-17CC-6E44-998C-57F70F91F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048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543003-8C61-CA4B-B7B0-70B5180CEA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FC83E8-1295-4047-9155-D583809E8D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A31D94-4935-6040-9896-680838414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452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8F632-DF0E-EA4C-99C7-82E1DDACCE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972C0-A791-5F49-8C2D-C4BB6F229C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9DF485-265D-874F-ADD2-026A0A59DB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C6978-0806-A542-8044-504D35185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2CF96-7CEA-6A4B-9258-E73B6C3BF8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532FF6-F198-9E48-A134-A4D0568F8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223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16314-34B3-A646-974F-2874EB5624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FDD853-D370-AB4A-B586-CF546B8CBB2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FD043D-6C8A-8F40-BAE9-4345DEBA45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CB3B40-3165-A344-A54A-2D70A7904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9A909E-FF14-4D48-86E6-22AA89BF2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643BBD-BAC8-9C44-AABA-F38D0D86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50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3857508-568D-3844-9F44-D6F806033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7A67C0-D302-7242-8902-38EB5DEAB9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8EDE6-5059-BE4B-B85B-95BBEE6C09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CD6E89-B4A8-A64F-AA0C-7D5D0451BC84}" type="datetimeFigureOut">
              <a:rPr lang="en-US" smtClean="0"/>
              <a:t>10/29/19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3D2C2-EF05-F645-A7C0-2458125467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97AFD-5806-0144-9E55-C2389BEDB4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E4104-55DA-F14C-9E6D-B472BE5021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419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E5FBC8-2002-6B4F-9362-87DAABE8DC2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Mediating Prenuptial Agreements and </a:t>
            </a:r>
            <a:br>
              <a:rPr lang="en-US" sz="3600" dirty="0"/>
            </a:br>
            <a:r>
              <a:rPr lang="en-US" sz="3600" dirty="0"/>
              <a:t>Postnuptial Agreements</a:t>
            </a:r>
            <a:br>
              <a:rPr lang="en-US" sz="3600" dirty="0"/>
            </a:br>
            <a:br>
              <a:rPr lang="en-US" sz="3600" dirty="0"/>
            </a:br>
            <a:r>
              <a:rPr lang="en-US" sz="3600" dirty="0"/>
              <a:t>The Substantive Law of Postnuptial Agreements 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APFM/ADFP/MCFM Conference</a:t>
            </a:r>
          </a:p>
          <a:p>
            <a:r>
              <a:rPr lang="en-US" dirty="0"/>
              <a:t>Boston, Massachusetts </a:t>
            </a:r>
          </a:p>
          <a:p>
            <a:r>
              <a:rPr lang="en-US" dirty="0"/>
              <a:t>November 9, 2019</a:t>
            </a:r>
          </a:p>
          <a:p>
            <a:r>
              <a:rPr lang="en-US" dirty="0"/>
              <a:t>Presenter: Laurie Israel, Esq.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0334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9614" y="1363717"/>
            <a:ext cx="9144000" cy="4130565"/>
          </a:xfrm>
        </p:spPr>
        <p:txBody>
          <a:bodyPr>
            <a:normAutofit/>
          </a:bodyPr>
          <a:lstStyle/>
          <a:p>
            <a:pPr algn="l"/>
            <a:r>
              <a:rPr lang="en-US" sz="4600" dirty="0"/>
              <a:t>  </a:t>
            </a:r>
            <a:r>
              <a:rPr lang="en-US" sz="3200" dirty="0"/>
              <a:t>Other reasons for </a:t>
            </a:r>
            <a:r>
              <a:rPr lang="en-US" sz="3200" dirty="0" err="1"/>
              <a:t>postnups</a:t>
            </a:r>
            <a:r>
              <a:rPr lang="en-US" sz="3200" dirty="0"/>
              <a:t>: Businesses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Determine business owner-spouse’s rights and non business owner-spouse’s rights. 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Make clear what happens if there is a divorce.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Put a “fence” around a spouse that wants to take a chance at starting a new business.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601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9614" y="1363717"/>
            <a:ext cx="9144000" cy="413056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	    </a:t>
            </a:r>
            <a:r>
              <a:rPr lang="en-US" sz="2800" dirty="0"/>
              <a:t>Prenups in Massachusetts</a:t>
            </a:r>
          </a:p>
          <a:p>
            <a:pPr algn="l"/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Prenups can be harsh.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Prenup agreement must be “fair and reasonable” at the outset, but “not unconscionable” at time of enforcement.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”Fair and reasonable” is loosely defined. Doesn’t have to rise to the same standard as a divorce agreement.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It is only when a spouse is essentially stripped of all marital interests that a judge may determine at the “first look” that the agreement was invalid. DeMatteo case.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3515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9614" y="1363717"/>
            <a:ext cx="9144000" cy="4130565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	    </a:t>
            </a:r>
            <a:r>
              <a:rPr lang="en-US" sz="2800" dirty="0" err="1"/>
              <a:t>Postnups</a:t>
            </a:r>
            <a:r>
              <a:rPr lang="en-US" sz="2800" dirty="0"/>
              <a:t> in Massachusetts</a:t>
            </a:r>
          </a:p>
          <a:p>
            <a:pPr algn="l"/>
            <a:endParaRPr lang="en-US" sz="28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Not so harsh.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Many controls in </a:t>
            </a:r>
            <a:r>
              <a:rPr lang="en-US" dirty="0" err="1"/>
              <a:t>Ansin</a:t>
            </a:r>
            <a:r>
              <a:rPr lang="en-US" dirty="0"/>
              <a:t> v. Craven-</a:t>
            </a:r>
            <a:r>
              <a:rPr lang="en-US" dirty="0" err="1"/>
              <a:t>Ansin</a:t>
            </a:r>
            <a:r>
              <a:rPr lang="en-US" dirty="0"/>
              <a:t> (2010).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These are good guidelines for a sound </a:t>
            </a:r>
            <a:r>
              <a:rPr lang="en-US" dirty="0" err="1"/>
              <a:t>postnup</a:t>
            </a:r>
            <a:r>
              <a:rPr lang="en-US" dirty="0"/>
              <a:t> in any state.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Remember, the </a:t>
            </a:r>
            <a:r>
              <a:rPr lang="en-US" dirty="0" err="1"/>
              <a:t>postnup</a:t>
            </a:r>
            <a:r>
              <a:rPr lang="en-US" dirty="0"/>
              <a:t> is supposed to relieve the strain on the marriage so that it can continue in a reasonably contented way.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fairer the terms are, the more likely the </a:t>
            </a:r>
            <a:r>
              <a:rPr lang="en-US" dirty="0" err="1"/>
              <a:t>postnup</a:t>
            </a:r>
            <a:r>
              <a:rPr lang="en-US" dirty="0"/>
              <a:t> will do that job.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fairer the terms are, the more likely the </a:t>
            </a:r>
            <a:r>
              <a:rPr lang="en-US" dirty="0" err="1"/>
              <a:t>postnup</a:t>
            </a:r>
            <a:r>
              <a:rPr lang="en-US" dirty="0"/>
              <a:t> will be enforced (and not repudiated by either spouse).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92006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9614" y="1363717"/>
            <a:ext cx="9144000" cy="4130565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Why </a:t>
            </a:r>
            <a:r>
              <a:rPr lang="en-US" dirty="0" err="1"/>
              <a:t>postnup</a:t>
            </a:r>
            <a:r>
              <a:rPr lang="en-US" dirty="0"/>
              <a:t> are different from prenups – inherent problems.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They are already married.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Opportunities for coercive negotiations.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Stigma of a failed marriage, concern for children, destruction of family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Typically executed amid threats of divorce.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Illusory promises of remaining in a failed marriage.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Supposedly less freedom than in a prenup to reject an unsatisfactory postnuptial agreement. </a:t>
            </a:r>
            <a:endParaRPr lang="en-US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5029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07476" y="1910255"/>
            <a:ext cx="9144000" cy="413056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	</a:t>
            </a:r>
            <a:r>
              <a:rPr lang="en-US" sz="2800" dirty="0"/>
              <a:t>    Why study </a:t>
            </a:r>
            <a:r>
              <a:rPr lang="en-US" sz="2800" dirty="0" err="1"/>
              <a:t>Ansin</a:t>
            </a:r>
            <a:r>
              <a:rPr lang="en-US" sz="2800" dirty="0"/>
              <a:t> v. Craven-</a:t>
            </a:r>
            <a:r>
              <a:rPr lang="en-US" sz="2800" dirty="0" err="1"/>
              <a:t>Ansin</a:t>
            </a:r>
            <a:endParaRPr lang="en-US" sz="2800" dirty="0"/>
          </a:p>
          <a:p>
            <a:pPr algn="l"/>
            <a:endParaRPr lang="en-US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Why this Massachusetts case can be useful in other states.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These are good guidelines for a sound </a:t>
            </a:r>
            <a:r>
              <a:rPr lang="en-US" dirty="0" err="1"/>
              <a:t>postnup</a:t>
            </a:r>
            <a:r>
              <a:rPr lang="en-US" dirty="0"/>
              <a:t> in any state.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fairer the terms are, the more likely the </a:t>
            </a:r>
            <a:r>
              <a:rPr lang="en-US" dirty="0" err="1"/>
              <a:t>postnup</a:t>
            </a:r>
            <a:r>
              <a:rPr lang="en-US" dirty="0"/>
              <a:t> will be enforced (and not repudiated by either spouse.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946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9614" y="1363717"/>
            <a:ext cx="9144000" cy="4130565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dirty="0"/>
              <a:t>	</a:t>
            </a:r>
            <a:r>
              <a:rPr lang="en-US" sz="2800" dirty="0"/>
              <a:t>    </a:t>
            </a:r>
            <a:r>
              <a:rPr lang="en-US" sz="3300" dirty="0"/>
              <a:t>Controls set forth in </a:t>
            </a:r>
            <a:r>
              <a:rPr lang="en-US" sz="3300" dirty="0" err="1"/>
              <a:t>Ansin</a:t>
            </a:r>
            <a:r>
              <a:rPr lang="en-US" sz="3300" dirty="0"/>
              <a:t> v. Craven-</a:t>
            </a:r>
            <a:r>
              <a:rPr lang="en-US" sz="3300" dirty="0" err="1"/>
              <a:t>Ansin</a:t>
            </a:r>
            <a:endParaRPr lang="en-US" sz="3300" dirty="0"/>
          </a:p>
          <a:p>
            <a:pPr algn="l"/>
            <a:endParaRPr lang="en-US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Opportunity to have advice of separate legal counsel.</a:t>
            </a:r>
          </a:p>
          <a:p>
            <a:pPr marL="342900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With separate legal counsel, the </a:t>
            </a:r>
            <a:r>
              <a:rPr lang="en-US" dirty="0" err="1"/>
              <a:t>postnup</a:t>
            </a:r>
            <a:r>
              <a:rPr lang="en-US" dirty="0"/>
              <a:t> is more likely to be withheld, and there is more latitude in possible terms that may be disadvantageous to one of the spouses.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No coercion.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It is very hard to prove coercion as a legal matter.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difference here is that the party trying to enforce the </a:t>
            </a:r>
            <a:r>
              <a:rPr lang="en-US" dirty="0" err="1"/>
              <a:t>postnup</a:t>
            </a:r>
            <a:r>
              <a:rPr lang="en-US" dirty="0"/>
              <a:t> has the burden of proof by clear and convincing evidence that the agreement was </a:t>
            </a:r>
            <a:r>
              <a:rPr lang="en-US" i="1" dirty="0"/>
              <a:t>not </a:t>
            </a:r>
            <a:r>
              <a:rPr lang="en-US" dirty="0"/>
              <a:t>coercive. 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is part of the “heightened scrutiny” of the bargaining process in a </a:t>
            </a:r>
            <a:r>
              <a:rPr lang="en-US" dirty="0" err="1"/>
              <a:t>postnup</a:t>
            </a:r>
            <a:r>
              <a:rPr lang="en-US" dirty="0"/>
              <a:t>.</a:t>
            </a:r>
          </a:p>
          <a:p>
            <a:pPr marL="800100" lvl="1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A prenup is (supposedly) more like an “arms-length” commercial contract. (Hah!)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5007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9614" y="1363717"/>
            <a:ext cx="9144000" cy="4130565"/>
          </a:xfrm>
        </p:spPr>
        <p:txBody>
          <a:bodyPr>
            <a:normAutofit fontScale="92500"/>
          </a:bodyPr>
          <a:lstStyle/>
          <a:p>
            <a:pPr algn="l"/>
            <a:r>
              <a:rPr lang="en-US" dirty="0"/>
              <a:t>	</a:t>
            </a:r>
            <a:r>
              <a:rPr lang="en-US" sz="2600" dirty="0"/>
              <a:t> More </a:t>
            </a:r>
            <a:r>
              <a:rPr lang="en-US" sz="2600" dirty="0" err="1"/>
              <a:t>Ansin</a:t>
            </a:r>
            <a:r>
              <a:rPr lang="en-US" sz="2600" dirty="0"/>
              <a:t> v. Craven-</a:t>
            </a:r>
            <a:r>
              <a:rPr lang="en-US" sz="2600" dirty="0" err="1"/>
              <a:t>Ansin</a:t>
            </a:r>
            <a:r>
              <a:rPr lang="en-US" sz="2600" dirty="0"/>
              <a:t> controls</a:t>
            </a:r>
          </a:p>
          <a:p>
            <a:pPr algn="l"/>
            <a:endParaRPr lang="en-US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Spouses must be truly committed to the marriage at the time of execution.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Full disclosure of assets.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The highest fiduciary standards apply.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Any significant future acquisitions or changes in income that are reasonably expected must be disclosed.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Fair and reasonable at outset.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Should be more similar to a separation agreement than to a prenup.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Applying all rules of divorce in your state is a safe way to do it.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No hard dealing.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lvl="1"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844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9614" y="1363717"/>
            <a:ext cx="9144000" cy="4130565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	</a:t>
            </a:r>
            <a:r>
              <a:rPr lang="en-US" sz="2800" dirty="0"/>
              <a:t>    </a:t>
            </a:r>
            <a:r>
              <a:rPr lang="en-US" sz="2600" dirty="0"/>
              <a:t>More</a:t>
            </a:r>
            <a:r>
              <a:rPr lang="en-US" sz="2800" dirty="0"/>
              <a:t> </a:t>
            </a:r>
            <a:r>
              <a:rPr lang="en-US" sz="2800" dirty="0" err="1"/>
              <a:t>A</a:t>
            </a:r>
            <a:r>
              <a:rPr lang="en-US" sz="2600" dirty="0" err="1"/>
              <a:t>nsin</a:t>
            </a:r>
            <a:r>
              <a:rPr lang="en-US" sz="2600" dirty="0"/>
              <a:t> v. Craven-</a:t>
            </a:r>
            <a:r>
              <a:rPr lang="en-US" sz="2600" dirty="0" err="1"/>
              <a:t>Ansin</a:t>
            </a:r>
            <a:r>
              <a:rPr lang="en-US" sz="2600" dirty="0"/>
              <a:t> controls</a:t>
            </a:r>
          </a:p>
          <a:p>
            <a:pPr algn="l"/>
            <a:endParaRPr lang="en-US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Background, knowledge, financial sophistication of the parties.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Motives of the spouses.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Spouses’ respective bargaining positions.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Circumstances giving rise to the </a:t>
            </a:r>
            <a:r>
              <a:rPr lang="en-US" dirty="0" err="1"/>
              <a:t>postnup</a:t>
            </a:r>
            <a:r>
              <a:rPr lang="en-US" dirty="0"/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degree of pressure, if any, experienced by the contesting spouse.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Other relevant circumstances.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Burden of proof of enforcement on the party seeking to enforce it. </a:t>
            </a:r>
          </a:p>
        </p:txBody>
      </p:sp>
    </p:spTree>
    <p:extLst>
      <p:ext uri="{BB962C8B-B14F-4D97-AF65-F5344CB8AC3E}">
        <p14:creationId xmlns:p14="http://schemas.microsoft.com/office/powerpoint/2010/main" val="32738966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39614" y="1363717"/>
            <a:ext cx="9144000" cy="4130565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	</a:t>
            </a:r>
            <a:r>
              <a:rPr lang="en-US" sz="2800" dirty="0"/>
              <a:t>    </a:t>
            </a:r>
            <a:r>
              <a:rPr lang="en-US" sz="2600" dirty="0"/>
              <a:t>More</a:t>
            </a:r>
            <a:r>
              <a:rPr lang="en-US" sz="2800" dirty="0"/>
              <a:t> </a:t>
            </a:r>
            <a:r>
              <a:rPr lang="en-US" sz="2800" dirty="0" err="1"/>
              <a:t>A</a:t>
            </a:r>
            <a:r>
              <a:rPr lang="en-US" sz="2600" dirty="0" err="1"/>
              <a:t>nsin</a:t>
            </a:r>
            <a:r>
              <a:rPr lang="en-US" sz="2600" dirty="0"/>
              <a:t> v. Craven-</a:t>
            </a:r>
            <a:r>
              <a:rPr lang="en-US" sz="2600" dirty="0" err="1"/>
              <a:t>Ansin</a:t>
            </a:r>
            <a:r>
              <a:rPr lang="en-US" sz="2600" dirty="0"/>
              <a:t> controls</a:t>
            </a:r>
          </a:p>
          <a:p>
            <a:pPr algn="l"/>
            <a:endParaRPr lang="en-US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Terms must be fair and reasonable both at signing and enforcement.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 magnitude of disparity between the outcome under the postnuptial agreement and under otherwise prevailing legal principles.  </a:t>
            </a:r>
          </a:p>
        </p:txBody>
      </p:sp>
    </p:spTree>
    <p:extLst>
      <p:ext uri="{BB962C8B-B14F-4D97-AF65-F5344CB8AC3E}">
        <p14:creationId xmlns:p14="http://schemas.microsoft.com/office/powerpoint/2010/main" val="38962403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49821" y="1227082"/>
            <a:ext cx="9144000" cy="526831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		</a:t>
            </a:r>
            <a:r>
              <a:rPr lang="en-US" sz="2800" dirty="0" err="1"/>
              <a:t>Postnups</a:t>
            </a:r>
            <a:r>
              <a:rPr lang="en-US" sz="2800" dirty="0"/>
              <a:t> and Marital Mediation</a:t>
            </a:r>
          </a:p>
          <a:p>
            <a:pPr algn="l"/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Sometimes talking it out in mediation is what the spouses need.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Often the </a:t>
            </a:r>
            <a:r>
              <a:rPr lang="en-US" dirty="0" err="1"/>
              <a:t>postnup</a:t>
            </a:r>
            <a:r>
              <a:rPr lang="en-US" dirty="0"/>
              <a:t> is never written, or if one is, it’s not signed.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 err="1"/>
              <a:t>Postnup</a:t>
            </a:r>
            <a:r>
              <a:rPr lang="en-US" dirty="0"/>
              <a:t> mediation is a good for financial money issues.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Can be much more effective than marital counseling.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Why?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Good for clarifying “contribution” to marriage. 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Many people wrongly lack appreciation for what their spouse does.</a:t>
            </a:r>
          </a:p>
          <a:p>
            <a:pPr marL="914400" lvl="1" indent="-457200" algn="l">
              <a:buFont typeface="Arial" panose="020B0604020202020204" pitchFamily="34" charset="0"/>
              <a:buChar char="•"/>
            </a:pPr>
            <a:r>
              <a:rPr lang="en-US" dirty="0"/>
              <a:t>A neutral mediator can view it as an “outsider.”</a:t>
            </a:r>
          </a:p>
          <a:p>
            <a:pPr algn="l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35625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32690"/>
            <a:ext cx="9144000" cy="2525110"/>
          </a:xfrm>
        </p:spPr>
        <p:txBody>
          <a:bodyPr>
            <a:normAutofit/>
          </a:bodyPr>
          <a:lstStyle/>
          <a:p>
            <a:r>
              <a:rPr lang="en-US" sz="3200" dirty="0"/>
              <a:t>What are postnuptial agreements?</a:t>
            </a:r>
          </a:p>
        </p:txBody>
      </p:sp>
    </p:spTree>
    <p:extLst>
      <p:ext uri="{BB962C8B-B14F-4D97-AF65-F5344CB8AC3E}">
        <p14:creationId xmlns:p14="http://schemas.microsoft.com/office/powerpoint/2010/main" val="35879066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7683" y="1037896"/>
            <a:ext cx="9144000" cy="526831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		</a:t>
            </a:r>
            <a:r>
              <a:rPr lang="en-US" sz="2800" dirty="0" err="1"/>
              <a:t>Postnups</a:t>
            </a:r>
            <a:r>
              <a:rPr lang="en-US" sz="2800" dirty="0"/>
              <a:t> in other states</a:t>
            </a:r>
          </a:p>
          <a:p>
            <a:pPr algn="l"/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ALI Principals is very permissive. </a:t>
            </a:r>
            <a:r>
              <a:rPr lang="en-US" dirty="0" err="1"/>
              <a:t>Postnups</a:t>
            </a:r>
            <a:r>
              <a:rPr lang="en-US" dirty="0"/>
              <a:t> treated just like prenups.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Most states follow case law.  Many state court cases cite </a:t>
            </a:r>
            <a:r>
              <a:rPr lang="en-US" u="sng" dirty="0" err="1"/>
              <a:t>Ansin</a:t>
            </a:r>
            <a:r>
              <a:rPr lang="en-US" u="sng" dirty="0"/>
              <a:t> v. Craven-</a:t>
            </a:r>
            <a:r>
              <a:rPr lang="en-US" u="sng" dirty="0" err="1"/>
              <a:t>Ansin</a:t>
            </a:r>
            <a:r>
              <a:rPr lang="en-US" dirty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Many states provide that </a:t>
            </a:r>
            <a:r>
              <a:rPr lang="en-US" dirty="0" err="1"/>
              <a:t>postnup</a:t>
            </a:r>
            <a:r>
              <a:rPr lang="en-US" dirty="0"/>
              <a:t> must not be “unconscionable” at time of enforcement.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Many states have the standard a the time of signing as “not unconscionable.”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Before you embark on a postnuptial agreement mediation, check the law of your state. </a:t>
            </a:r>
          </a:p>
          <a:p>
            <a:pPr algn="l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31818526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7683" y="1037896"/>
            <a:ext cx="9144000" cy="5268311"/>
          </a:xfrm>
        </p:spPr>
        <p:txBody>
          <a:bodyPr>
            <a:normAutofit fontScale="85000" lnSpcReduction="10000"/>
          </a:bodyPr>
          <a:lstStyle/>
          <a:p>
            <a:pPr algn="l"/>
            <a:r>
              <a:rPr lang="en-US" dirty="0"/>
              <a:t>		</a:t>
            </a:r>
            <a:r>
              <a:rPr lang="en-US" sz="2800" dirty="0" err="1"/>
              <a:t>Postnups</a:t>
            </a:r>
            <a:r>
              <a:rPr lang="en-US" sz="2800" dirty="0"/>
              <a:t> in other states</a:t>
            </a:r>
            <a:endParaRPr lang="en-US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dirty="0"/>
              <a:t>ALI Principles is not protective as to </a:t>
            </a:r>
            <a:r>
              <a:rPr lang="en-US" dirty="0" err="1"/>
              <a:t>Postnups</a:t>
            </a:r>
            <a:r>
              <a:rPr lang="en-US" dirty="0"/>
              <a:t>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They are treated under the same rules as prenups.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ALI Principles drafters comments acknowledge that there might be different risks in a </a:t>
            </a:r>
            <a:r>
              <a:rPr lang="en-US" dirty="0" err="1"/>
              <a:t>postnup</a:t>
            </a:r>
            <a:r>
              <a:rPr lang="en-US" dirty="0"/>
              <a:t>. 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Their belief is that the other provisions (lack of coercion, etc.) and state law provide controls.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They acknowledge that their might be more opportunities for “hard dealing” in a </a:t>
            </a:r>
            <a:r>
              <a:rPr lang="en-US" dirty="0" err="1"/>
              <a:t>postnup</a:t>
            </a:r>
            <a:r>
              <a:rPr lang="en-US" dirty="0"/>
              <a:t>.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Most states follow case law.  Many state court cases cite </a:t>
            </a:r>
            <a:r>
              <a:rPr lang="en-US" u="sng" dirty="0" err="1"/>
              <a:t>Ansin</a:t>
            </a:r>
            <a:r>
              <a:rPr lang="en-US" u="sng" dirty="0"/>
              <a:t> v. Craven-</a:t>
            </a:r>
            <a:r>
              <a:rPr lang="en-US" u="sng" dirty="0" err="1"/>
              <a:t>Ansin</a:t>
            </a:r>
            <a:r>
              <a:rPr lang="en-US" dirty="0"/>
              <a:t>, citing the need for greater protections than in a prenup.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Many states provide that a </a:t>
            </a:r>
            <a:r>
              <a:rPr lang="en-US" dirty="0" err="1"/>
              <a:t>postnup</a:t>
            </a:r>
            <a:r>
              <a:rPr lang="en-US" dirty="0"/>
              <a:t> must not be “unconscionable” at time of enforcement.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Many states have the standard at the time of signing as “not unconscionable.” </a:t>
            </a:r>
          </a:p>
          <a:p>
            <a:pPr marL="457200" indent="-4572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dirty="0"/>
              <a:t>Before you embark on a postnuptial agreement mediation, check the law of your state. </a:t>
            </a:r>
          </a:p>
          <a:p>
            <a:pPr algn="l"/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9590618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17683" y="1037896"/>
            <a:ext cx="9144000" cy="5268311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		</a:t>
            </a:r>
          </a:p>
          <a:p>
            <a:pPr algn="l"/>
            <a:endParaRPr lang="en-US" sz="2600" dirty="0"/>
          </a:p>
          <a:p>
            <a:pPr algn="l"/>
            <a:endParaRPr lang="en-US" sz="2600" dirty="0"/>
          </a:p>
          <a:p>
            <a:pPr algn="l"/>
            <a:endParaRPr lang="en-US" sz="26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89C3EB-B006-FC4B-8722-5895CCCB8E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90241" y="2571750"/>
            <a:ext cx="2485596" cy="1433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28396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9104" y="1358462"/>
            <a:ext cx="9144000" cy="4141076"/>
          </a:xfrm>
        </p:spPr>
        <p:txBody>
          <a:bodyPr>
            <a:normAutofit lnSpcReduction="10000"/>
          </a:bodyPr>
          <a:lstStyle/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Sometimes called “mid-marriage” agreements or “marital agreements” (ALI principles).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UPAA (1983) is silent.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UMPAA (2012) defines it as: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An agreement for parties who intend to stay married.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The agreement affirms, modifies or waives a marital right or obligation.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This right or obligation may arise during marriage, at divorce, at death, or at the occurrent of nonoccurrence of any other event.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A great source/compilation of </a:t>
            </a:r>
            <a:r>
              <a:rPr lang="en-US" dirty="0" err="1"/>
              <a:t>postnup</a:t>
            </a:r>
            <a:r>
              <a:rPr lang="en-US" dirty="0"/>
              <a:t> law around the country and in uniform acts is contained in the </a:t>
            </a:r>
            <a:r>
              <a:rPr lang="en-US" dirty="0" err="1"/>
              <a:t>Massachusett</a:t>
            </a:r>
            <a:r>
              <a:rPr lang="en-US" dirty="0"/>
              <a:t> Supreme Judicial Court case, </a:t>
            </a:r>
            <a:r>
              <a:rPr lang="en-US" u="sng" dirty="0" err="1"/>
              <a:t>Ansin</a:t>
            </a:r>
            <a:r>
              <a:rPr lang="en-US" u="sng" dirty="0"/>
              <a:t> v. Craven-</a:t>
            </a:r>
            <a:r>
              <a:rPr lang="en-US" u="sng" dirty="0" err="1"/>
              <a:t>Ansin</a:t>
            </a:r>
            <a:r>
              <a:rPr lang="en-US" dirty="0"/>
              <a:t>, 457 Mass. 283 (2010). </a:t>
            </a:r>
          </a:p>
        </p:txBody>
      </p:sp>
    </p:spTree>
    <p:extLst>
      <p:ext uri="{BB962C8B-B14F-4D97-AF65-F5344CB8AC3E}">
        <p14:creationId xmlns:p14="http://schemas.microsoft.com/office/powerpoint/2010/main" val="8684139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32690"/>
            <a:ext cx="9144000" cy="2525110"/>
          </a:xfrm>
        </p:spPr>
        <p:txBody>
          <a:bodyPr>
            <a:normAutofit/>
          </a:bodyPr>
          <a:lstStyle/>
          <a:p>
            <a:r>
              <a:rPr lang="en-US" sz="3200" dirty="0"/>
              <a:t>Circumstances Leading to a </a:t>
            </a:r>
            <a:r>
              <a:rPr lang="en-US" sz="3200" dirty="0" err="1"/>
              <a:t>Postnup</a:t>
            </a:r>
            <a:r>
              <a:rPr lang="en-US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853802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860331"/>
            <a:ext cx="9144000" cy="3857297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They didn’t have time to finish their prenup (the “prenup-</a:t>
            </a:r>
            <a:r>
              <a:rPr lang="en-US" dirty="0" err="1"/>
              <a:t>postnup</a:t>
            </a:r>
            <a:r>
              <a:rPr lang="en-US" dirty="0"/>
              <a:t>”).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Trust issues – what if a party decides not to go forward after the </a:t>
            </a:r>
            <a:r>
              <a:rPr lang="en-US" dirty="0" err="1"/>
              <a:t>weddding</a:t>
            </a:r>
            <a:r>
              <a:rPr lang="en-US" dirty="0"/>
              <a:t>?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A premarital agreement to sign a </a:t>
            </a:r>
            <a:r>
              <a:rPr lang="en-US" dirty="0" err="1"/>
              <a:t>postnup</a:t>
            </a:r>
            <a:r>
              <a:rPr lang="en-US" dirty="0"/>
              <a:t>?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dirty="0"/>
              <a:t>The reality: if they want one, they do go through with it. </a:t>
            </a:r>
          </a:p>
          <a:p>
            <a:pPr marL="800100" lvl="1" indent="-342900" algn="l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/>
              <a:t>What standards apply – prenup standards (generally much less protection for spouses), or </a:t>
            </a:r>
            <a:r>
              <a:rPr lang="en-US" dirty="0" err="1"/>
              <a:t>postnup</a:t>
            </a:r>
            <a:r>
              <a:rPr lang="en-US" dirty="0"/>
              <a:t> standards (generally more like a separation agreement – fair and equitable).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They signed a prenup, but ended up not liking it and feeling “burned” by it. </a:t>
            </a:r>
          </a:p>
        </p:txBody>
      </p:sp>
    </p:spTree>
    <p:extLst>
      <p:ext uri="{BB962C8B-B14F-4D97-AF65-F5344CB8AC3E}">
        <p14:creationId xmlns:p14="http://schemas.microsoft.com/office/powerpoint/2010/main" val="4416981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39310" y="2690648"/>
            <a:ext cx="9144000" cy="3239814"/>
          </a:xfrm>
        </p:spPr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They are concerned by “trigger dates” in their prenup.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Want to reflect the more current situation.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Some decide to abandon the prenup at some point (after birth of children, relationship settles down). </a:t>
            </a:r>
          </a:p>
        </p:txBody>
      </p:sp>
    </p:spTree>
    <p:extLst>
      <p:ext uri="{BB962C8B-B14F-4D97-AF65-F5344CB8AC3E}">
        <p14:creationId xmlns:p14="http://schemas.microsoft.com/office/powerpoint/2010/main" val="1303984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06565" y="1145628"/>
            <a:ext cx="9144000" cy="403860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dirty="0"/>
              <a:t>	</a:t>
            </a:r>
            <a:r>
              <a:rPr lang="en-US" sz="3800" dirty="0"/>
              <a:t>Lifestyle </a:t>
            </a:r>
            <a:r>
              <a:rPr lang="en-US" sz="3800" dirty="0" err="1"/>
              <a:t>postnups</a:t>
            </a:r>
            <a:endParaRPr lang="en-US" sz="3800" dirty="0"/>
          </a:p>
          <a:p>
            <a:pPr algn="l"/>
            <a:r>
              <a:rPr lang="en-US" sz="3200" dirty="0"/>
              <a:t>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Behavioral issues, such as infidelity.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Definitional issues.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What’s the level of proof?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Enforcement issues.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Confidentiality and ”gag” clauses.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Penalties for breach.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Lifestyle issues can be in prenups, too. </a:t>
            </a:r>
          </a:p>
        </p:txBody>
      </p:sp>
    </p:spTree>
    <p:extLst>
      <p:ext uri="{BB962C8B-B14F-4D97-AF65-F5344CB8AC3E}">
        <p14:creationId xmlns:p14="http://schemas.microsoft.com/office/powerpoint/2010/main" val="886987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91862" y="1069427"/>
            <a:ext cx="9144000" cy="4719146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sz="4600" dirty="0"/>
              <a:t>	</a:t>
            </a:r>
            <a:r>
              <a:rPr lang="en-US" sz="4000" dirty="0"/>
              <a:t>What the UPMAA (2012) says: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Section 10 addresses unenforceable terms, but does not mention lifestyle terms.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The </a:t>
            </a:r>
            <a:r>
              <a:rPr lang="en-US" sz="2600" dirty="0" err="1"/>
              <a:t>LeGalley</a:t>
            </a:r>
            <a:r>
              <a:rPr lang="en-US" sz="2600" dirty="0"/>
              <a:t> prenup from 1995.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Lifestyle enforceability considerations apply to prenups and </a:t>
            </a:r>
            <a:r>
              <a:rPr lang="en-US" sz="2600" dirty="0" err="1"/>
              <a:t>postnups</a:t>
            </a:r>
            <a:r>
              <a:rPr lang="en-US" sz="2600" dirty="0"/>
              <a:t>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2600" dirty="0"/>
              <a:t>The drafter’s comments to Section 10 say: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100" dirty="0"/>
              <a:t>There is a general consensus in case law that courts will not enforce [premarital] agreement provisions relating to “topics beyond the parties’ financial obligations” between each other. </a:t>
            </a:r>
          </a:p>
          <a:p>
            <a:pPr marL="342900" indent="-342900" algn="l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The interplay between “bad-boy, bad-girl” provisions and the modern concept of “no-fault” divorce.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What if “adultery” is not grounds for divorce in your state?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600" dirty="0"/>
              <a:t>Other possible lifestyle provisions. 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sz="2200" dirty="0"/>
              <a:t>Marital fat clause?</a:t>
            </a:r>
          </a:p>
          <a:p>
            <a:pPr marL="800100" lvl="1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59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CA84B">
            <a:alpha val="5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F3D4B897-EDF4-EA4F-A066-80900B3513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5641" y="1363717"/>
            <a:ext cx="9144000" cy="4130565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600" dirty="0"/>
              <a:t>  	</a:t>
            </a:r>
            <a:r>
              <a:rPr lang="en-US" sz="3200" dirty="0"/>
              <a:t>Other reasons for </a:t>
            </a:r>
            <a:r>
              <a:rPr lang="en-US" sz="3200" dirty="0" err="1"/>
              <a:t>postnups</a:t>
            </a:r>
            <a:r>
              <a:rPr lang="en-US" sz="3200" dirty="0"/>
              <a:t>:</a:t>
            </a:r>
          </a:p>
          <a:p>
            <a:pPr algn="l"/>
            <a:endParaRPr lang="en-US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Inheritance.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To effectuate binding estate planning provisions.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Financial issues arising in second marriages (children of the first marriage, etc.)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Unemployment (chronic or otherwise).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Underemployment.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Illness(Medicaid divorce, resources). </a:t>
            </a: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endParaRPr lang="en-US" sz="2600" dirty="0"/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9914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401</Words>
  <Application>Microsoft Macintosh PowerPoint</Application>
  <PresentationFormat>Widescreen</PresentationFormat>
  <Paragraphs>145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Mediating Prenuptial Agreements and  Postnuptial Agreements  The Substantive Law of Postnuptial Agreements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Mediating Prenuptial Agreements and  Postnuptial Agreements  </dc:title>
  <dc:creator>lisrael@ivkdlaw.com</dc:creator>
  <cp:lastModifiedBy>lisrael@ivkdlaw.com</cp:lastModifiedBy>
  <cp:revision>15</cp:revision>
  <dcterms:created xsi:type="dcterms:W3CDTF">2019-10-18T15:43:38Z</dcterms:created>
  <dcterms:modified xsi:type="dcterms:W3CDTF">2019-10-29T20:34:06Z</dcterms:modified>
</cp:coreProperties>
</file>