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6" r:id="rId3"/>
    <p:sldId id="262" r:id="rId4"/>
    <p:sldId id="264" r:id="rId5"/>
    <p:sldId id="263" r:id="rId6"/>
    <p:sldId id="265" r:id="rId7"/>
    <p:sldId id="267" r:id="rId8"/>
    <p:sldId id="266" r:id="rId9"/>
    <p:sldId id="268" r:id="rId10"/>
    <p:sldId id="269" r:id="rId11"/>
    <p:sldId id="257" r:id="rId12"/>
    <p:sldId id="271" r:id="rId13"/>
    <p:sldId id="272" r:id="rId14"/>
    <p:sldId id="275" r:id="rId15"/>
    <p:sldId id="274" r:id="rId16"/>
    <p:sldId id="278" r:id="rId17"/>
    <p:sldId id="276" r:id="rId18"/>
    <p:sldId id="273" r:id="rId19"/>
    <p:sldId id="279" r:id="rId20"/>
    <p:sldId id="280" r:id="rId21"/>
    <p:sldId id="281" r:id="rId22"/>
    <p:sldId id="282" r:id="rId23"/>
    <p:sldId id="28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A84B"/>
    <a:srgbClr val="BAB15B"/>
    <a:srgbClr val="BCA756"/>
    <a:srgbClr val="C27D4D"/>
    <a:srgbClr val="B9B45A"/>
    <a:srgbClr val="BCA271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63607-4240-794F-AAB6-E0DC55BB9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97541D-8995-D54A-B35D-206131AC5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ACF53-72C6-8849-AC3C-13C72EAAF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B0679-41E5-8945-B931-D8F791CFD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A9118-FD57-BF44-8AD5-AAD17DA6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1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B47B9-B545-0045-A9C3-0622D2955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054ED-D1B3-5543-8C5D-CA7489477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B79D3-9B32-8548-8719-CB9144DD3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CC8A0-8365-A341-9CFE-DD0F36836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A4A3D-E379-3E41-8446-A211E25FF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5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A4FBE7-954F-1942-AFE7-3739BF1BA1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D70D2-E888-7A45-BB2C-DAEA8CDC8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970D7-74AD-F144-B189-48B8EFA3D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6039C-BB2C-0549-8422-D0F888D27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229DE-85E0-884B-ACBD-2D967B9FD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9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D52E3-3477-5D4E-8F1E-CAE26A207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FFA13-BD30-5D43-8006-18A10F57A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FAA04-C2A2-154C-9639-63A6AAFED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CC820-787F-0346-A19C-F6586927D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F658C-86F8-2A48-B196-498696073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3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0D7B-5D7F-1A44-B433-FDBD9E405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AC585-DCE0-9947-8CFA-D547E7B61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0AA73-DE9F-8142-8C88-6382F9883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35D8F-9834-894D-9125-508A4F2A1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167BB-3CEF-404C-9161-D1D3388C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3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5ED13-F156-A04E-9EC7-4FC0F9BC4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0E271-621B-1B43-9C5C-C292DA11C4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066A7-529A-5D47-A92E-6FDD1DF2B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F36C3-12E2-454F-A49B-F825DA90B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2C3B9-37E8-654E-91E4-BD404D2C4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24250-7CEC-4346-B1E3-FC6B9E3B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4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CB846-3539-734E-A58F-2EF4588FE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F9B1A-497E-194E-A5E2-D974D5398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3A97E-62A0-3C4C-B829-5290EDEE5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402F43-8370-DB46-A4A1-C1B2F8219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41A2C7-72FC-9942-86E3-27C48D40FE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915590-D4A3-604D-9E28-CD39B7F78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F951E8-0785-6749-ADC9-13614C609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44844E-91E6-094F-A6EC-AF7954BC0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0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1118E-D3D3-CD41-AE5A-625CFD46D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310EB6-72B7-AF4F-A345-D6E4C0089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1CA8A5-DCCD-0241-94A8-084B9480E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E7883B-17CC-6E44-998C-57F70F91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4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543003-8C61-CA4B-B7B0-70B5180C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FC83E8-1295-4047-9155-D583809E8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A31D94-4935-6040-9896-680838414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5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8F632-DF0E-EA4C-99C7-82E1DDAC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972C0-A791-5F49-8C2D-C4BB6F229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9DF485-265D-874F-ADD2-026A0A59D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C6978-0806-A542-8044-504D35185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42CF96-7CEA-6A4B-9258-E73B6C3BF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32FF6-F198-9E48-A134-A4D0568F8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2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16314-34B3-A646-974F-2874EB562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FDD853-D370-AB4A-B586-CF546B8CBB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FD043D-6C8A-8F40-BAE9-4345DEBA4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B3B40-3165-A344-A54A-2D70A7904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9A909E-FF14-4D48-86E6-22AA89BF2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43BBD-BAC8-9C44-AABA-F38D0D86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857508-568D-3844-9F44-D6F806033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A67C0-D302-7242-8902-38EB5DEAB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8EDE6-5059-BE4B-B85B-95BBEE6C0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3D2C2-EF05-F645-A7C0-245812546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97AFD-5806-0144-9E55-C2389BEDB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1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5FBC8-2002-6B4F-9362-87DAABE8DC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Mediating Prenuptial Agreements and </a:t>
            </a:r>
            <a:br>
              <a:rPr lang="en-US" sz="3600" dirty="0"/>
            </a:br>
            <a:r>
              <a:rPr lang="en-US" sz="3600" dirty="0"/>
              <a:t>Postnuptial </a:t>
            </a:r>
            <a:r>
              <a:rPr lang="en-US" sz="3600"/>
              <a:t>Agreements </a:t>
            </a:r>
            <a:br>
              <a:rPr lang="en-US" sz="3600"/>
            </a:br>
            <a:br>
              <a:rPr lang="en-US" sz="3600" dirty="0"/>
            </a:br>
            <a:r>
              <a:rPr lang="en-US" sz="3200" b="1" dirty="0"/>
              <a:t> </a:t>
            </a:r>
            <a:r>
              <a:rPr lang="en-US" sz="3200" b="1"/>
              <a:t>Prenup Dynamics </a:t>
            </a:r>
            <a:br>
              <a:rPr lang="en-US" sz="3200" b="1"/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APFM/ADFP/MCFM Conference</a:t>
            </a:r>
          </a:p>
          <a:p>
            <a:r>
              <a:rPr lang="en-US" dirty="0"/>
              <a:t>Boston, Massachusetts </a:t>
            </a:r>
          </a:p>
          <a:p>
            <a:r>
              <a:rPr lang="en-US" dirty="0"/>
              <a:t>November 9, 2019</a:t>
            </a:r>
          </a:p>
          <a:p>
            <a:r>
              <a:rPr lang="en-US" dirty="0"/>
              <a:t>Presenter: Laurie Israel, Esq.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33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37794"/>
            <a:ext cx="9144000" cy="1355834"/>
          </a:xfrm>
        </p:spPr>
        <p:txBody>
          <a:bodyPr>
            <a:normAutofit/>
          </a:bodyPr>
          <a:lstStyle/>
          <a:p>
            <a:r>
              <a:rPr lang="en-US" sz="3200" dirty="0"/>
              <a:t>What happens when the future spouses have to live with that kind of result?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3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5FBC8-2002-6B4F-9362-87DAABE8DC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Risk Containment in Prenups</a:t>
            </a:r>
          </a:p>
        </p:txBody>
      </p:sp>
    </p:spTree>
    <p:extLst>
      <p:ext uri="{BB962C8B-B14F-4D97-AF65-F5344CB8AC3E}">
        <p14:creationId xmlns:p14="http://schemas.microsoft.com/office/powerpoint/2010/main" val="4027700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72747"/>
            <a:ext cx="9144000" cy="411480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/>
              <a:t>Discussion topics for risk containment:</a:t>
            </a:r>
          </a:p>
          <a:p>
            <a:endParaRPr lang="en-US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Entrepreneurial spirit of having a joint venture.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Spirit of excitement.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Lack of financial connection.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Lack of financial security on one side of the partnership.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Lack of ”skin in the game.”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Easy exit to divorce.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Lack of commitment. </a:t>
            </a:r>
          </a:p>
        </p:txBody>
      </p:sp>
    </p:spTree>
    <p:extLst>
      <p:ext uri="{BB962C8B-B14F-4D97-AF65-F5344CB8AC3E}">
        <p14:creationId xmlns:p14="http://schemas.microsoft.com/office/powerpoint/2010/main" val="1969979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5FBC8-2002-6B4F-9362-87DAABE8DC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Downsides of Risk Containment</a:t>
            </a:r>
          </a:p>
        </p:txBody>
      </p:sp>
    </p:spTree>
    <p:extLst>
      <p:ext uri="{BB962C8B-B14F-4D97-AF65-F5344CB8AC3E}">
        <p14:creationId xmlns:p14="http://schemas.microsoft.com/office/powerpoint/2010/main" val="2931148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72747"/>
            <a:ext cx="9144000" cy="411480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Discussion topics downsides of risk containment:</a:t>
            </a:r>
          </a:p>
          <a:p>
            <a:endParaRPr lang="en-US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Divorce.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Property division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Divorce Method/Procedure.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Businesses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Sharing or separation of resources during marriage.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Nursing home liability.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Liability for debts.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Estate planning at death. </a:t>
            </a:r>
          </a:p>
          <a:p>
            <a:pPr algn="l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0514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5FBC8-2002-6B4F-9362-87DAABE8DC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The Expected Financial Results in (most) Marriages</a:t>
            </a:r>
          </a:p>
        </p:txBody>
      </p:sp>
    </p:spTree>
    <p:extLst>
      <p:ext uri="{BB962C8B-B14F-4D97-AF65-F5344CB8AC3E}">
        <p14:creationId xmlns:p14="http://schemas.microsoft.com/office/powerpoint/2010/main" val="389382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72747"/>
            <a:ext cx="9144000" cy="4114800"/>
          </a:xfrm>
        </p:spPr>
        <p:txBody>
          <a:bodyPr>
            <a:normAutofit/>
          </a:bodyPr>
          <a:lstStyle/>
          <a:p>
            <a:r>
              <a:rPr lang="en-US" sz="3200" dirty="0"/>
              <a:t>Discussion topics: financial expectations of marriage:</a:t>
            </a:r>
          </a:p>
          <a:p>
            <a:r>
              <a:rPr lang="en-US" sz="3200" dirty="0"/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700" dirty="0"/>
              <a:t>Support daily life with mutual contributions.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700" dirty="0"/>
              <a:t>Provide financial security for old age/retirement.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700" dirty="0"/>
              <a:t>Share the financial benefits of marriage equally.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700" dirty="0"/>
              <a:t>Provide a fair outcome if marriage ends in divorce.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700" dirty="0"/>
              <a:t>Mutually decide on major financial decisions.  </a:t>
            </a:r>
          </a:p>
        </p:txBody>
      </p:sp>
    </p:spTree>
    <p:extLst>
      <p:ext uri="{BB962C8B-B14F-4D97-AF65-F5344CB8AC3E}">
        <p14:creationId xmlns:p14="http://schemas.microsoft.com/office/powerpoint/2010/main" val="2574265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5FBC8-2002-6B4F-9362-87DAABE8DC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The Importance of Sharing in Marriage</a:t>
            </a:r>
          </a:p>
        </p:txBody>
      </p:sp>
    </p:spTree>
    <p:extLst>
      <p:ext uri="{BB962C8B-B14F-4D97-AF65-F5344CB8AC3E}">
        <p14:creationId xmlns:p14="http://schemas.microsoft.com/office/powerpoint/2010/main" val="3022512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8812" y="1399297"/>
            <a:ext cx="10416746" cy="4265780"/>
          </a:xfrm>
        </p:spPr>
        <p:txBody>
          <a:bodyPr>
            <a:normAutofit fontScale="25000" lnSpcReduction="20000"/>
          </a:bodyPr>
          <a:lstStyle/>
          <a:p>
            <a:r>
              <a:rPr lang="en-US" sz="12000" dirty="0"/>
              <a:t>Discussion topics for sharing in marriage:</a:t>
            </a:r>
          </a:p>
          <a:p>
            <a:pPr algn="l"/>
            <a:endParaRPr lang="en-US" sz="83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0800" dirty="0"/>
              <a:t>Recent studies.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0800" dirty="0"/>
              <a:t>Generosity effect on the giver.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0800" dirty="0"/>
              <a:t>Small acts of kindness. 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0800" dirty="0"/>
              <a:t>Willingness to forgive.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0800" dirty="0"/>
              <a:t>Willingness to “invest” in relationship.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0800" dirty="0"/>
              <a:t>Paying a spouse’s debts (student loans, other debts) with </a:t>
            </a:r>
          </a:p>
          <a:p>
            <a:pPr algn="l"/>
            <a:r>
              <a:rPr lang="en-US" sz="10800" dirty="0"/>
              <a:t>	marital property/earnings.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0800" dirty="0"/>
              <a:t>My mother’s teeth.            													</a:t>
            </a:r>
            <a:r>
              <a:rPr lang="en-US" sz="8300" dirty="0"/>
              <a:t>																																							</a:t>
            </a:r>
          </a:p>
          <a:p>
            <a:pPr algn="l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3991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5FBC8-2002-6B4F-9362-87DAABE8DC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What is “contribution to marriage”?</a:t>
            </a:r>
          </a:p>
        </p:txBody>
      </p:sp>
    </p:spTree>
    <p:extLst>
      <p:ext uri="{BB962C8B-B14F-4D97-AF65-F5344CB8AC3E}">
        <p14:creationId xmlns:p14="http://schemas.microsoft.com/office/powerpoint/2010/main" val="39065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37794"/>
            <a:ext cx="9144000" cy="1355834"/>
          </a:xfrm>
        </p:spPr>
        <p:txBody>
          <a:bodyPr/>
          <a:lstStyle/>
          <a:p>
            <a:r>
              <a:rPr lang="en-US" sz="3200" dirty="0"/>
              <a:t>What happens in the ”usual” negotiating process.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9066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2743" y="1044145"/>
            <a:ext cx="11269362" cy="4769709"/>
          </a:xfrm>
        </p:spPr>
        <p:txBody>
          <a:bodyPr>
            <a:normAutofit fontScale="25000" lnSpcReduction="20000"/>
          </a:bodyPr>
          <a:lstStyle/>
          <a:p>
            <a:r>
              <a:rPr lang="en-US" sz="9800" dirty="0"/>
              <a:t>Discussion topics for “contribution to marriage.”</a:t>
            </a:r>
          </a:p>
          <a:p>
            <a:endParaRPr lang="en-US" sz="6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9600" dirty="0"/>
              <a:t>It’s a legal term.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9600" dirty="0"/>
              <a:t>What does it mean?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9600" dirty="0"/>
              <a:t>Why it’s so important to people who are in a marriage.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9600" dirty="0"/>
              <a:t>What forms does it/can it take place in?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9600" dirty="0"/>
              <a:t>Non-economic contributions of a spouse.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9600" dirty="0"/>
              <a:t>Marriage as an economic partnership.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9600" dirty="0"/>
              <a:t>What divorce law says about it.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9600" dirty="0"/>
              <a:t>How prenups often do not reflect the “job sharing” difference in a </a:t>
            </a:r>
          </a:p>
          <a:p>
            <a:pPr lvl="1" algn="l"/>
            <a:r>
              <a:rPr lang="en-US" sz="9600" dirty="0"/>
              <a:t>marital unit and household.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9600" dirty="0"/>
              <a:t>Prenups and the “hexagonal nut in the navel” joke.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9600" dirty="0"/>
              <a:t>How a prenup can reflect it. 														</a:t>
            </a:r>
            <a:r>
              <a:rPr lang="en-US" sz="3200" dirty="0"/>
              <a:t>																																				</a:t>
            </a:r>
            <a:endParaRPr lang="en-US" dirty="0"/>
          </a:p>
          <a:p>
            <a:pPr algn="l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3619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5FBC8-2002-6B4F-9362-87DAABE8DC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Control issues in prenups </a:t>
            </a:r>
          </a:p>
        </p:txBody>
      </p:sp>
    </p:spTree>
    <p:extLst>
      <p:ext uri="{BB962C8B-B14F-4D97-AF65-F5344CB8AC3E}">
        <p14:creationId xmlns:p14="http://schemas.microsoft.com/office/powerpoint/2010/main" val="2991950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5676" y="1433382"/>
            <a:ext cx="9489989" cy="476970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sz="12800" dirty="0"/>
              <a:t>Discussion topics for Control Issues in prenups. </a:t>
            </a:r>
          </a:p>
          <a:p>
            <a:endParaRPr lang="en-US" sz="6800" dirty="0"/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9600" dirty="0"/>
              <a:t>The role of control in marriage. 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9600" dirty="0"/>
              <a:t>John Fiske – control and acknowledgement. 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9600" dirty="0"/>
              <a:t>Problem of separate property control in family’s financial future. 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9600" dirty="0"/>
              <a:t>Major decisions made by more moneyed spouse. 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9600" dirty="0"/>
              <a:t>How does that make other spouse feel?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9600" dirty="0"/>
              <a:t>Problem of separate property hoarding when marriages have prenups and separate property.  																																	</a:t>
            </a:r>
            <a:r>
              <a:rPr lang="en-US" sz="6800" dirty="0"/>
              <a:t>											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574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5FBC8-2002-6B4F-9362-87DAABE8DC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059"/>
            <a:ext cx="9144000" cy="2384855"/>
          </a:xfrm>
        </p:spPr>
        <p:txBody>
          <a:bodyPr>
            <a:normAutofit/>
          </a:bodyPr>
          <a:lstStyle/>
          <a:p>
            <a:r>
              <a:rPr lang="en-US" sz="3600" dirty="0"/>
              <a:t>Enter Mediation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600F03-0445-B94E-B505-A83610AC7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2445" y="3040391"/>
            <a:ext cx="1994243" cy="162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42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37794"/>
            <a:ext cx="9144000" cy="1355834"/>
          </a:xfrm>
        </p:spPr>
        <p:txBody>
          <a:bodyPr/>
          <a:lstStyle/>
          <a:p>
            <a:r>
              <a:rPr lang="en-US" sz="3200" dirty="0"/>
              <a:t>How does it start?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784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2250" y="2837794"/>
            <a:ext cx="6696075" cy="1355834"/>
          </a:xfrm>
        </p:spPr>
        <p:txBody>
          <a:bodyPr>
            <a:normAutofit/>
          </a:bodyPr>
          <a:lstStyle/>
          <a:p>
            <a:r>
              <a:rPr lang="en-US" sz="3200" dirty="0"/>
              <a:t>What happens when the less-moneyed spouse sees the draft?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195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37794"/>
            <a:ext cx="9144000" cy="1355834"/>
          </a:xfrm>
        </p:spPr>
        <p:txBody>
          <a:bodyPr/>
          <a:lstStyle/>
          <a:p>
            <a:r>
              <a:rPr lang="en-US" sz="3200" dirty="0"/>
              <a:t>What kind of advice is given by the attorney for the more-moneyed spouse to their client?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318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37794"/>
            <a:ext cx="9144000" cy="1355834"/>
          </a:xfrm>
        </p:spPr>
        <p:txBody>
          <a:bodyPr>
            <a:normAutofit/>
          </a:bodyPr>
          <a:lstStyle/>
          <a:p>
            <a:r>
              <a:rPr lang="en-US" sz="3200" dirty="0"/>
              <a:t>Let’s track the time line of that type of negotiation.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598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6442" y="2755558"/>
            <a:ext cx="8851557" cy="1210962"/>
          </a:xfrm>
        </p:spPr>
        <p:txBody>
          <a:bodyPr>
            <a:normAutofit/>
          </a:bodyPr>
          <a:lstStyle/>
          <a:p>
            <a:r>
              <a:rPr lang="en-US" sz="3200" dirty="0"/>
              <a:t>What is in that first draft that the other </a:t>
            </a:r>
            <a:br>
              <a:rPr lang="en-US" sz="3200" dirty="0"/>
            </a:br>
            <a:r>
              <a:rPr lang="en-US" sz="3200" dirty="0"/>
              <a:t>future spouse sees?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669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37794"/>
            <a:ext cx="9144000" cy="1355834"/>
          </a:xfrm>
        </p:spPr>
        <p:txBody>
          <a:bodyPr>
            <a:normAutofit/>
          </a:bodyPr>
          <a:lstStyle/>
          <a:p>
            <a:r>
              <a:rPr lang="en-US" sz="3200" dirty="0"/>
              <a:t>Less moneyed spouse’s attorney’s reactions, input.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235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37794"/>
            <a:ext cx="9144000" cy="1355834"/>
          </a:xfrm>
        </p:spPr>
        <p:txBody>
          <a:bodyPr>
            <a:normAutofit/>
          </a:bodyPr>
          <a:lstStyle/>
          <a:p>
            <a:r>
              <a:rPr lang="en-US" sz="3200" dirty="0"/>
              <a:t>What happens to the relationship between</a:t>
            </a:r>
            <a:br>
              <a:rPr lang="en-US" sz="3200" dirty="0"/>
            </a:br>
            <a:r>
              <a:rPr lang="en-US" sz="3200" dirty="0"/>
              <a:t>the future spouses?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907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494</Words>
  <Application>Microsoft Macintosh PowerPoint</Application>
  <PresentationFormat>Widescreen</PresentationFormat>
  <Paragraphs>79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Mediating Prenuptial Agreements and  Postnuptial Agreements    Prenup Dynamics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Risk Containment in Prenups</vt:lpstr>
      <vt:lpstr>PowerPoint Presentation</vt:lpstr>
      <vt:lpstr>Downsides of Risk Containment</vt:lpstr>
      <vt:lpstr>PowerPoint Presentation</vt:lpstr>
      <vt:lpstr>The Expected Financial Results in (most) Marriages</vt:lpstr>
      <vt:lpstr>PowerPoint Presentation</vt:lpstr>
      <vt:lpstr>The Importance of Sharing in Marriage</vt:lpstr>
      <vt:lpstr>PowerPoint Presentation</vt:lpstr>
      <vt:lpstr>What is “contribution to marriage”?</vt:lpstr>
      <vt:lpstr>PowerPoint Presentation</vt:lpstr>
      <vt:lpstr>Control issues in prenups </vt:lpstr>
      <vt:lpstr>PowerPoint Presentation</vt:lpstr>
      <vt:lpstr>Enter Mediation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Mediating Prenuptial Agreements and  Postnuptial Agreements  </dc:title>
  <dc:creator>lisrael@ivkdlaw.com</dc:creator>
  <cp:lastModifiedBy>lisrael@ivkdlaw.com</cp:lastModifiedBy>
  <cp:revision>13</cp:revision>
  <dcterms:created xsi:type="dcterms:W3CDTF">2019-10-18T15:43:38Z</dcterms:created>
  <dcterms:modified xsi:type="dcterms:W3CDTF">2019-10-29T15:38:54Z</dcterms:modified>
</cp:coreProperties>
</file>